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09" r:id="rId2"/>
    <p:sldId id="335" r:id="rId3"/>
    <p:sldId id="339" r:id="rId4"/>
    <p:sldId id="340" r:id="rId5"/>
    <p:sldId id="349" r:id="rId6"/>
    <p:sldId id="345" r:id="rId7"/>
    <p:sldId id="399" r:id="rId8"/>
    <p:sldId id="358" r:id="rId9"/>
    <p:sldId id="359" r:id="rId10"/>
    <p:sldId id="347" r:id="rId11"/>
    <p:sldId id="361" r:id="rId12"/>
    <p:sldId id="362" r:id="rId13"/>
    <p:sldId id="351" r:id="rId14"/>
    <p:sldId id="348" r:id="rId15"/>
    <p:sldId id="389" r:id="rId16"/>
    <p:sldId id="355" r:id="rId17"/>
    <p:sldId id="356" r:id="rId18"/>
    <p:sldId id="404" r:id="rId19"/>
    <p:sldId id="405" r:id="rId20"/>
    <p:sldId id="391" r:id="rId21"/>
    <p:sldId id="364" r:id="rId22"/>
    <p:sldId id="368" r:id="rId23"/>
    <p:sldId id="388" r:id="rId24"/>
    <p:sldId id="393" r:id="rId25"/>
    <p:sldId id="401" r:id="rId26"/>
    <p:sldId id="402" r:id="rId27"/>
    <p:sldId id="400" r:id="rId28"/>
    <p:sldId id="403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6B17"/>
    <a:srgbClr val="262626"/>
    <a:srgbClr val="B3CC95"/>
    <a:srgbClr val="4FCC95"/>
    <a:srgbClr val="EBEBEB"/>
    <a:srgbClr val="E6B122"/>
    <a:srgbClr val="00467F"/>
    <a:srgbClr val="AC1227"/>
    <a:srgbClr val="B5121B"/>
    <a:srgbClr val="5790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74386" autoAdjust="0"/>
  </p:normalViewPr>
  <p:slideViewPr>
    <p:cSldViewPr snapToGrid="0">
      <p:cViewPr varScale="1">
        <p:scale>
          <a:sx n="70" d="100"/>
          <a:sy n="70" d="100"/>
        </p:scale>
        <p:origin x="21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701F2F3-3C79-9945-A1FD-0ABE2B986A63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A5724C7-23F8-3541-B880-0D520376E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014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ACE37FB-B506-194B-8AE7-A17F4899D42C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5C43065-A108-6D41-97C6-B1EC757545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3301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35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Are you confused enough? Any clarifying questions?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829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6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b="1" dirty="0"/>
              <a:t>Any questions so far?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9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Any questions so far?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Any questions so far?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87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389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Any questions so far, before I move into the actual tools (</a:t>
            </a:r>
            <a:r>
              <a:rPr lang="en-US" b="1" dirty="0" err="1"/>
              <a:t>peakload</a:t>
            </a:r>
            <a:r>
              <a:rPr lang="en-US" b="1" dirty="0"/>
              <a:t> page, notices and automation)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4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Questions on the </a:t>
            </a:r>
            <a:r>
              <a:rPr lang="en-US" b="1" dirty="0" err="1"/>
              <a:t>peakload</a:t>
            </a:r>
            <a:r>
              <a:rPr lang="en-US" b="1" dirty="0"/>
              <a:t> page?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910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Questions on the notices? As I said, there will be SMS notices coming soon.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78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C43065-A108-6D41-97C6-B1EC7575455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09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72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10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104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828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00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42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3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5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18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9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2498" y="558232"/>
            <a:ext cx="7765696" cy="585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138" y="1461822"/>
            <a:ext cx="8310838" cy="466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25823" y="6314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6B336A68-D5C4-EF40-B998-6E375F9C80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14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bg2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utilitiescustomeraccounts@fcgov.co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hyperlink" Target="http://fcgov.com/peakload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38251"/>
            <a:ext cx="9154943" cy="5076824"/>
          </a:xfrm>
          <a:prstGeom prst="rect">
            <a:avLst/>
          </a:prstGeom>
          <a:effectLst>
            <a:glow rad="127000">
              <a:schemeClr val="accent1"/>
            </a:glo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4849" y="1857376"/>
            <a:ext cx="7667625" cy="4095750"/>
          </a:xfrm>
          <a:solidFill>
            <a:schemeClr val="accent1">
              <a:alpha val="60000"/>
            </a:schemeClr>
          </a:solidFill>
        </p:spPr>
        <p:txBody>
          <a:bodyPr/>
          <a:lstStyle/>
          <a:p>
            <a:pPr algn="ctr"/>
            <a:r>
              <a:rPr lang="en-US" sz="4000" dirty="0"/>
              <a:t>Demand Management Options for Commercial Customers</a:t>
            </a:r>
            <a:br>
              <a:rPr lang="en-US" sz="4000" dirty="0"/>
            </a:br>
            <a:br>
              <a:rPr lang="en-US" sz="4000" dirty="0"/>
            </a:br>
            <a:r>
              <a:rPr lang="en-US" sz="1800" b="1" dirty="0"/>
              <a:t>Pablo Bauleo, Ph.D.</a:t>
            </a:r>
            <a:br>
              <a:rPr lang="en-US" sz="1800" b="1" dirty="0"/>
            </a:br>
            <a:r>
              <a:rPr lang="en-US" sz="1800" b="1" dirty="0"/>
              <a:t>Sr. Energy Services Engineer</a:t>
            </a:r>
            <a:br>
              <a:rPr lang="en-US" sz="1800" b="1" dirty="0"/>
            </a:br>
            <a:r>
              <a:rPr lang="en-US" sz="1800" b="1" dirty="0"/>
              <a:t>Fort Collins Utilities</a:t>
            </a:r>
            <a:br>
              <a:rPr lang="en-US" sz="18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559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8" y="1337997"/>
            <a:ext cx="8310838" cy="4664341"/>
          </a:xfrm>
        </p:spPr>
        <p:txBody>
          <a:bodyPr/>
          <a:lstStyle/>
          <a:p>
            <a:r>
              <a:rPr lang="en-US" dirty="0"/>
              <a:t>Facility Demand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Your own peak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ElectriConnect</a:t>
            </a:r>
            <a:r>
              <a:rPr lang="en-US" dirty="0"/>
              <a:t> (MV-Web)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Identify Energy Use Patterns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Want access to tool? Email to utilitiescustomeraccounts@fcgov.com</a:t>
            </a:r>
          </a:p>
          <a:p>
            <a:r>
              <a:rPr lang="en-US" dirty="0"/>
              <a:t>Coincident Peak &amp; Conservation Events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Your contribution to the </a:t>
            </a:r>
            <a:r>
              <a:rPr lang="en-US" dirty="0" err="1"/>
              <a:t>NoCo</a:t>
            </a:r>
            <a:r>
              <a:rPr lang="en-US" dirty="0"/>
              <a:t> electric grid peak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Peakload page (fcgov.com/peakload)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Email notifications (SMS coming soon)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OpenADR</a:t>
            </a:r>
            <a:r>
              <a:rPr lang="en-US" dirty="0"/>
              <a:t> (building automation)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195" name="Picture 3" descr="C:\Users\pbauleo\Desktop\558388_orig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25" y="1304925"/>
            <a:ext cx="226695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72498" y="4824669"/>
            <a:ext cx="7029450" cy="1333500"/>
          </a:xfrm>
          <a:prstGeom prst="rect">
            <a:avLst/>
          </a:prstGeom>
          <a:solidFill>
            <a:schemeClr val="accent4">
              <a:alpha val="24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98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It is not possible to know when the Peak Hour will be.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>However with analytics and operational experience we can identify a few hours per month as “</a:t>
            </a:r>
            <a:r>
              <a:rPr lang="en-US" i="1" dirty="0"/>
              <a:t>candidate hours”.</a:t>
            </a:r>
          </a:p>
          <a:p>
            <a:endParaRPr lang="en-US" i="1" dirty="0"/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Conservation Events are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Candidate hours for peak hour of the month</a:t>
            </a:r>
          </a:p>
          <a:p>
            <a:pPr algn="ctr"/>
            <a:endParaRPr lang="en-US" sz="800" b="1" dirty="0">
              <a:solidFill>
                <a:srgbClr val="FF0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If you reduce energy use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during a conservation event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you can save $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3277" y="4505325"/>
            <a:ext cx="8252009" cy="1589991"/>
            <a:chOff x="319149" y="4519472"/>
            <a:chExt cx="8252009" cy="1589991"/>
          </a:xfrm>
        </p:grpSpPr>
        <p:pic>
          <p:nvPicPr>
            <p:cNvPr id="5" name="Picture 2" descr="C:\Users\pbauleo\Desktop\money-bag-308983_960_72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5249" y="4519472"/>
              <a:ext cx="1355909" cy="158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C:\Users\pbauleo\Desktop\money-bag-308983_960_720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49" y="4519472"/>
              <a:ext cx="1355909" cy="1589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851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Conservation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2164" y="1481930"/>
            <a:ext cx="6097313" cy="373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46683" y="5386500"/>
            <a:ext cx="65882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Typically around 75 (and up 100) hours/year</a:t>
            </a:r>
          </a:p>
          <a:p>
            <a:pPr algn="ctr"/>
            <a:r>
              <a:rPr lang="en-US" sz="2400" b="1" dirty="0"/>
              <a:t>&lt; 1% of the hours of the year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52129C-B3DD-47D6-BB54-CAF1AB1DCD41}"/>
              </a:ext>
            </a:extLst>
          </p:cNvPr>
          <p:cNvSpPr txBox="1"/>
          <p:nvPr/>
        </p:nvSpPr>
        <p:spPr>
          <a:xfrm>
            <a:off x="4509247" y="4710547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Month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491CEE-49BA-4B4B-A8AD-9A0E83AA9B62}"/>
              </a:ext>
            </a:extLst>
          </p:cNvPr>
          <p:cNvSpPr txBox="1"/>
          <p:nvPr/>
        </p:nvSpPr>
        <p:spPr>
          <a:xfrm rot="16200000">
            <a:off x="1102734" y="3164445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Hours</a:t>
            </a:r>
          </a:p>
        </p:txBody>
      </p:sp>
    </p:spTree>
    <p:extLst>
      <p:ext uri="{BB962C8B-B14F-4D97-AF65-F5344CB8AC3E}">
        <p14:creationId xmlns:p14="http://schemas.microsoft.com/office/powerpoint/2010/main" val="85582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98" y="308758"/>
            <a:ext cx="7765696" cy="834799"/>
          </a:xfrm>
        </p:spPr>
        <p:txBody>
          <a:bodyPr/>
          <a:lstStyle/>
          <a:p>
            <a:r>
              <a:rPr lang="en-US" dirty="0"/>
              <a:t>Peakload Page</a:t>
            </a:r>
            <a:br>
              <a:rPr lang="en-US" dirty="0"/>
            </a:br>
            <a:r>
              <a:rPr lang="en-US" dirty="0"/>
              <a:t>http://fcgov.com/peakload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85008" y="1445008"/>
            <a:ext cx="5118264" cy="466434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Current load information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Trends in the load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Information on upcoming “conservation events”</a:t>
            </a:r>
          </a:p>
          <a:p>
            <a:r>
              <a:rPr lang="en-US" dirty="0"/>
              <a:t>Historical data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Previous Peak Hours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History of Conservation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Want access? Visit the page and follow instructions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97357-45D6-40C9-A9AA-B4DB85B857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260" y="1444203"/>
            <a:ext cx="3508340" cy="45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A52FDC6-281E-4801-A5E9-90BCC821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247" y="1375474"/>
            <a:ext cx="5572125" cy="4371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901" y="356351"/>
            <a:ext cx="7765696" cy="585325"/>
          </a:xfrm>
        </p:spPr>
        <p:txBody>
          <a:bodyPr/>
          <a:lstStyle/>
          <a:p>
            <a:r>
              <a:rPr lang="en-US" dirty="0"/>
              <a:t>Peakload page</a:t>
            </a:r>
            <a:br>
              <a:rPr lang="en-US" dirty="0"/>
            </a:br>
            <a:r>
              <a:rPr lang="en-US" dirty="0"/>
              <a:t>http://fcgov.com/peakload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1C4EF4-B573-44DF-994A-8A9B65DB3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49" y="1375474"/>
            <a:ext cx="7471241" cy="479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3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8723" y="333375"/>
            <a:ext cx="7765696" cy="800657"/>
          </a:xfrm>
        </p:spPr>
        <p:txBody>
          <a:bodyPr/>
          <a:lstStyle/>
          <a:p>
            <a:r>
              <a:rPr lang="en-US" dirty="0"/>
              <a:t>Peak Hour 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C9F1D76-FA56-40E9-A875-27FD187D06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8666" y="1302125"/>
            <a:ext cx="4666667" cy="4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3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Notification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 up for Email Notifications (</a:t>
            </a:r>
            <a:r>
              <a:rPr lang="en-US" dirty="0">
                <a:hlinkClick r:id="rId2"/>
              </a:rPr>
              <a:t>utilitiescustomeraccounts@fcgov.com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Emails include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Advanced notice of upcoming event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Often 1 (and up to 2) </a:t>
            </a:r>
            <a:r>
              <a:rPr lang="en-US" dirty="0" err="1"/>
              <a:t>hrs</a:t>
            </a:r>
            <a:r>
              <a:rPr lang="en-US" dirty="0"/>
              <a:t> notice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Details on start/end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Event reminders (Starting now, Ending now)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Updates (shortening, canceling)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i="1" u="sng" dirty="0"/>
              <a:t>Coming soon: SMS notices (late Q4 2020)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2760" y="1514475"/>
            <a:ext cx="316979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67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Notification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2" y="3446168"/>
            <a:ext cx="6023570" cy="24276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2" y="1462950"/>
            <a:ext cx="6162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5400000">
            <a:off x="1539893" y="2568178"/>
            <a:ext cx="476250" cy="6000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8631" y="2737410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1:00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7497" y="2737410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2:00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3261" y="2744344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4:00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362" y="3470262"/>
            <a:ext cx="17139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1:01 PM (3 minutes ago)</a:t>
            </a:r>
          </a:p>
        </p:txBody>
      </p:sp>
    </p:spTree>
    <p:extLst>
      <p:ext uri="{BB962C8B-B14F-4D97-AF65-F5344CB8AC3E}">
        <p14:creationId xmlns:p14="http://schemas.microsoft.com/office/powerpoint/2010/main" val="317927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3BAAB8EF-B9D7-4286-B184-94BF032A6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2" y="3601067"/>
            <a:ext cx="6064827" cy="2351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Notification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2" y="1462950"/>
            <a:ext cx="6162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16200000">
            <a:off x="4157064" y="2501480"/>
            <a:ext cx="476250" cy="6000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8631" y="2737410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1:00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7497" y="2737410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2:00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3261" y="2744344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4:00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56278" y="3651355"/>
            <a:ext cx="17139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2:01 PM (3 minutes ago)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726845-AB82-4F48-90AB-9D22BFC71E59}"/>
              </a:ext>
            </a:extLst>
          </p:cNvPr>
          <p:cNvSpPr txBox="1"/>
          <p:nvPr/>
        </p:nvSpPr>
        <p:spPr>
          <a:xfrm>
            <a:off x="5980090" y="1511930"/>
            <a:ext cx="17139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1:59 PM (1 minute ago)</a:t>
            </a:r>
          </a:p>
        </p:txBody>
      </p:sp>
    </p:spTree>
    <p:extLst>
      <p:ext uri="{BB962C8B-B14F-4D97-AF65-F5344CB8AC3E}">
        <p14:creationId xmlns:p14="http://schemas.microsoft.com/office/powerpoint/2010/main" val="87234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DDE7CD3-96AA-414F-89AC-A5E8EEEE3549}"/>
              </a:ext>
            </a:extLst>
          </p:cNvPr>
          <p:cNvGrpSpPr/>
          <p:nvPr/>
        </p:nvGrpSpPr>
        <p:grpSpPr>
          <a:xfrm>
            <a:off x="1307905" y="3405818"/>
            <a:ext cx="6528190" cy="2662978"/>
            <a:chOff x="608615" y="2723700"/>
            <a:chExt cx="8124825" cy="3248025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22A57AC-1275-4005-BCA5-9F6445F16F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615" y="2723700"/>
              <a:ext cx="8124825" cy="3248025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2E28392-1956-41D7-BCD5-A59CC9AF086B}"/>
                </a:ext>
              </a:extLst>
            </p:cNvPr>
            <p:cNvSpPr/>
            <p:nvPr/>
          </p:nvSpPr>
          <p:spPr>
            <a:xfrm>
              <a:off x="2552700" y="4191000"/>
              <a:ext cx="1676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 Notification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662" y="1462950"/>
            <a:ext cx="61626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Up Arrow 9"/>
          <p:cNvSpPr/>
          <p:nvPr/>
        </p:nvSpPr>
        <p:spPr>
          <a:xfrm rot="16200000">
            <a:off x="7297412" y="2607022"/>
            <a:ext cx="476250" cy="600075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08631" y="2737410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1:00 PM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67497" y="2737410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2:00 PM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13261" y="2744344"/>
            <a:ext cx="727654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b="1" dirty="0"/>
              <a:t>4:00 PM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84362" y="3470262"/>
            <a:ext cx="171396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4:01 PM (3 minutes ago)</a:t>
            </a:r>
          </a:p>
        </p:txBody>
      </p:sp>
    </p:spTree>
    <p:extLst>
      <p:ext uri="{BB962C8B-B14F-4D97-AF65-F5344CB8AC3E}">
        <p14:creationId xmlns:p14="http://schemas.microsoft.com/office/powerpoint/2010/main" val="409441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Electric bill components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Facility Demand vs Coincident Peak Demand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PRPA </a:t>
            </a:r>
            <a:r>
              <a:rPr lang="en-US" i="1" dirty="0"/>
              <a:t>Peak Hour (</a:t>
            </a:r>
            <a:r>
              <a:rPr lang="en-US" i="1" dirty="0" err="1"/>
              <a:t>a.k.a</a:t>
            </a:r>
            <a:r>
              <a:rPr lang="en-US" i="1" dirty="0"/>
              <a:t> “Coincident Peak”)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Tools for you</a:t>
            </a:r>
          </a:p>
          <a:p>
            <a:pPr marL="1085850" lvl="1" indent="-342900"/>
            <a:r>
              <a:rPr lang="en-US" dirty="0"/>
              <a:t>Email notifications, Peakload &amp; </a:t>
            </a:r>
            <a:r>
              <a:rPr lang="en-US" dirty="0" err="1"/>
              <a:t>OpenADR</a:t>
            </a:r>
            <a:endParaRPr lang="en-US" dirty="0"/>
          </a:p>
          <a:p>
            <a:pPr marL="1085850" lvl="1" indent="-342900"/>
            <a:r>
              <a:rPr lang="en-US" dirty="0"/>
              <a:t>Coming soon: SMS notices</a:t>
            </a:r>
          </a:p>
          <a:p>
            <a:pPr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5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4004" y="519129"/>
            <a:ext cx="7765696" cy="585325"/>
          </a:xfrm>
        </p:spPr>
        <p:txBody>
          <a:bodyPr/>
          <a:lstStyle/>
          <a:p>
            <a:r>
              <a:rPr lang="en-US" dirty="0"/>
              <a:t>How about automated response?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146" name="Picture 2" descr="C:\Users\pbauleo\Desktop\AAEAAQAAAAAAAAn_AAAAJDU1NTYyZGIxLWQ2ZDAtNGM4ZS1iM2U0LWE2ZGY2Zjg0MjFlO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5878" y="1573382"/>
            <a:ext cx="3933822" cy="23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1474" y="1573382"/>
            <a:ext cx="78962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have a </a:t>
            </a:r>
          </a:p>
          <a:p>
            <a:r>
              <a:rPr lang="en-US" dirty="0"/>
              <a:t>Building Automation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lights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Setback HVAC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Turn off higher stages of HVAC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…..</a:t>
            </a:r>
          </a:p>
          <a:p>
            <a:endParaRPr lang="en-US" dirty="0"/>
          </a:p>
          <a:p>
            <a:r>
              <a:rPr lang="en-US" dirty="0"/>
              <a:t>If you have notification of upcoming events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Precool/</a:t>
            </a:r>
            <a:r>
              <a:rPr lang="en-US" dirty="0" err="1"/>
              <a:t>Prewarm</a:t>
            </a:r>
            <a:r>
              <a:rPr lang="en-US" dirty="0"/>
              <a:t> your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Run up compressors before event (fill up tanks for compressed 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 things?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2" descr="C:\Users\pbauleo\Desktop\openadrlogo347x7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4475" y="4871530"/>
            <a:ext cx="6213839" cy="13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8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OpenAD</a:t>
            </a:r>
            <a:r>
              <a:rPr lang="en-US" dirty="0"/>
              <a:t>… what?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138" y="1461823"/>
            <a:ext cx="8310838" cy="18338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OpenADR is a protocol designed to exchange information on demand response (conservation events)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runs over internet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meant to be used in building automation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It is supported by many vendors (like Wi-Fi)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4339" name="Picture 3" descr="C:\Users\pbauleo\Desktop\hp-laptop-windows-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892" y="3598924"/>
            <a:ext cx="2043111" cy="136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pbauleo\Desktop\18ixlp6bq5d3jpn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8047" y="3589757"/>
            <a:ext cx="2381250" cy="134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pbauleo\Desktop\macbook-box-hw-spacegray-2015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5849" y="3643312"/>
            <a:ext cx="1888215" cy="134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pbauleo\Desktop\wpc1c00d70_05_0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0742" y="5136153"/>
            <a:ext cx="4995860" cy="103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4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975" y="1376364"/>
            <a:ext cx="3781425" cy="322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OpenADR Lingo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OpenADR 2.0a and 2.0b: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Basic and Deluxe versions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We support both</a:t>
            </a:r>
          </a:p>
          <a:p>
            <a:r>
              <a:rPr lang="en-US" dirty="0"/>
              <a:t>VTN: Virtual Top Node 	</a:t>
            </a:r>
          </a:p>
          <a:p>
            <a:pPr lvl="1"/>
            <a:r>
              <a:rPr lang="en-US" dirty="0"/>
              <a:t>	Typically the Utility</a:t>
            </a:r>
          </a:p>
          <a:p>
            <a:pPr lvl="1"/>
            <a:r>
              <a:rPr lang="en-US" dirty="0"/>
              <a:t>	Sends information out</a:t>
            </a:r>
          </a:p>
          <a:p>
            <a:r>
              <a:rPr lang="en-US" dirty="0"/>
              <a:t>VEN: Virtual End Node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Typically a commercial or industrial facility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Responds to VTN information (reduces energy use)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15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8162" y="1346870"/>
            <a:ext cx="7896225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162" y="643957"/>
            <a:ext cx="7765696" cy="585325"/>
          </a:xfrm>
        </p:spPr>
        <p:txBody>
          <a:bodyPr/>
          <a:lstStyle/>
          <a:p>
            <a:r>
              <a:rPr lang="en-US" dirty="0"/>
              <a:t>OpenADR </a:t>
            </a:r>
            <a:br>
              <a:rPr lang="en-US" dirty="0"/>
            </a:br>
            <a:r>
              <a:rPr lang="en-US" dirty="0"/>
              <a:t>and other protocols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23</a:t>
            </a:fld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12299" y="3677201"/>
            <a:ext cx="697676" cy="660522"/>
          </a:xfrm>
          <a:prstGeom prst="straightConnector1">
            <a:avLst/>
          </a:prstGeom>
          <a:ln w="63500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62088" y="1933575"/>
            <a:ext cx="1771649" cy="0"/>
          </a:xfrm>
          <a:prstGeom prst="straightConnector1">
            <a:avLst/>
          </a:prstGeom>
          <a:ln w="63500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02212" y="1933575"/>
            <a:ext cx="27911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Any other link</a:t>
            </a:r>
          </a:p>
          <a:p>
            <a:pPr algn="ctr"/>
            <a:r>
              <a:rPr lang="en-US" sz="1400" dirty="0"/>
              <a:t>(Modbus, </a:t>
            </a:r>
            <a:r>
              <a:rPr lang="en-US" sz="1400" dirty="0" err="1"/>
              <a:t>BACnet</a:t>
            </a:r>
            <a:r>
              <a:rPr lang="en-US" sz="1400" dirty="0"/>
              <a:t>, </a:t>
            </a:r>
            <a:r>
              <a:rPr lang="en-US" sz="1400" dirty="0" err="1"/>
              <a:t>LonMark</a:t>
            </a:r>
            <a:r>
              <a:rPr lang="en-US" sz="1400" dirty="0"/>
              <a:t>, </a:t>
            </a:r>
            <a:r>
              <a:rPr lang="en-US" sz="1400" dirty="0" err="1"/>
              <a:t>etc</a:t>
            </a:r>
            <a:r>
              <a:rPr lang="en-US" sz="1400" dirty="0"/>
              <a:t>)</a:t>
            </a:r>
          </a:p>
        </p:txBody>
      </p:sp>
      <p:pic>
        <p:nvPicPr>
          <p:cNvPr id="5124" name="Picture 4" descr="C:\Users\pbauleo\Desktop\city-collection-buildings-2-00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12" y="4203767"/>
            <a:ext cx="1786711" cy="10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1447912" y="3666207"/>
            <a:ext cx="666750" cy="671513"/>
          </a:xfrm>
          <a:prstGeom prst="straightConnector1">
            <a:avLst/>
          </a:prstGeom>
          <a:ln w="63500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543288" y="3747906"/>
            <a:ext cx="0" cy="779583"/>
          </a:xfrm>
          <a:prstGeom prst="straightConnector1">
            <a:avLst/>
          </a:prstGeom>
          <a:ln w="63500">
            <a:solidFill>
              <a:schemeClr val="accent5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125" name="Picture 5" descr="C:\Users\pbauleo\Desktop\stock-vector-office-building-doodle-cartoon-illustration-33827212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4787" y="4432274"/>
            <a:ext cx="1371600" cy="95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pbauleo\Desktop\warehouse-clipart-13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3575" y="4668257"/>
            <a:ext cx="1124175" cy="6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1225" y="1938010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Utility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10425" y="4980982"/>
            <a:ext cx="139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57725" y="4763549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Customer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7954" y="5386362"/>
            <a:ext cx="141577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Customer C</a:t>
            </a:r>
          </a:p>
          <a:p>
            <a:pPr algn="ctr"/>
            <a:r>
              <a:rPr lang="en-US" sz="1100" dirty="0"/>
              <a:t>Multiple locations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328" y="2919387"/>
            <a:ext cx="14157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Customer C</a:t>
            </a:r>
          </a:p>
          <a:p>
            <a:pPr algn="ctr"/>
            <a:r>
              <a:rPr lang="en-US" sz="1200" dirty="0"/>
              <a:t>Operations</a:t>
            </a:r>
          </a:p>
          <a:p>
            <a:pPr algn="ctr"/>
            <a:r>
              <a:rPr lang="en-US" sz="1200" dirty="0"/>
              <a:t>Building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212" y="2809875"/>
            <a:ext cx="4469788" cy="3175670"/>
          </a:xfrm>
          <a:prstGeom prst="rect">
            <a:avLst/>
          </a:prstGeom>
          <a:solidFill>
            <a:schemeClr val="accent3">
              <a:alpha val="1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3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98" y="295275"/>
            <a:ext cx="7765696" cy="819708"/>
          </a:xfrm>
        </p:spPr>
        <p:txBody>
          <a:bodyPr/>
          <a:lstStyle/>
          <a:p>
            <a:r>
              <a:rPr lang="en-US" dirty="0"/>
              <a:t>Implementing </a:t>
            </a:r>
            <a:br>
              <a:rPr lang="en-US" dirty="0"/>
            </a:br>
            <a:r>
              <a:rPr lang="en-US" dirty="0"/>
              <a:t>OpenADR in your facility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66572"/>
            <a:ext cx="8953500" cy="46643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your Building Automation Systems support OpenADR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 with your automation provider to implement it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Work with Fort Collins to get access to VTN (Top Node)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your Building Automation Systems does not support OpenADR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Look for interfaces 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Relays (ISY994r, Eagle200, </a:t>
            </a:r>
            <a:r>
              <a:rPr lang="en-US" sz="1800" dirty="0" err="1">
                <a:solidFill>
                  <a:schemeClr val="tx2"/>
                </a:solidFill>
              </a:rPr>
              <a:t>etc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OpenADR 2 Modbus / OpenADR 2 </a:t>
            </a:r>
            <a:r>
              <a:rPr lang="en-US" sz="1800" dirty="0" err="1">
                <a:solidFill>
                  <a:schemeClr val="tx2"/>
                </a:solidFill>
              </a:rPr>
              <a:t>BacNet</a:t>
            </a:r>
            <a:endParaRPr lang="en-US" sz="1800" dirty="0">
              <a:solidFill>
                <a:schemeClr val="tx2"/>
              </a:solidFill>
            </a:endParaRP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Often one device is enough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If you don’t have any automation system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Look for interfaces with relays (ISY994r)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Each HVAC/Compressor/Equipment will need its own ISY994r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05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83AB9B02-1B31-4F3C-BA28-AF18175C2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0240" y="2817530"/>
            <a:ext cx="6127549" cy="324341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673327-2BE1-4B72-9773-40EC85308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7A64F-D684-4AAA-B6AD-75A1DC5C0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0312F8-AE0A-4E1B-920C-B17D50A6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96" y="1396608"/>
            <a:ext cx="8310838" cy="46643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Facility Demand (~ $9.5/kW)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Your own facility peak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ElectriConnect</a:t>
            </a:r>
            <a:r>
              <a:rPr lang="en-US" dirty="0"/>
              <a:t> (MV-Web)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/>
              <a:t>Sign up via utilitiescustomeraccounts@fcgov.com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lvl="1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70872E-2A2F-4661-9584-559A6A39CCB1}"/>
              </a:ext>
            </a:extLst>
          </p:cNvPr>
          <p:cNvSpPr txBox="1"/>
          <p:nvPr/>
        </p:nvSpPr>
        <p:spPr>
          <a:xfrm>
            <a:off x="2967177" y="5691617"/>
            <a:ext cx="3397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 of the Month</a:t>
            </a:r>
          </a:p>
        </p:txBody>
      </p:sp>
    </p:spTree>
    <p:extLst>
      <p:ext uri="{BB962C8B-B14F-4D97-AF65-F5344CB8AC3E}">
        <p14:creationId xmlns:p14="http://schemas.microsoft.com/office/powerpoint/2010/main" val="29153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BEE23-BF9E-43FA-B366-1E4BEFA6A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Tools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2DD9-EB5E-4CE6-8E3B-5EEC7648DA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" y="1461822"/>
            <a:ext cx="5782817" cy="466434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Coincident Peak (~$11/kW or 14.5/kW)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Your contribution to the regional peak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http://fcgov.com/peakload</a:t>
            </a:r>
            <a:endParaRPr lang="en-US" dirty="0"/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Sign up via above URL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SMS notices coming soon</a:t>
            </a:r>
          </a:p>
          <a:p>
            <a:pPr marL="1485900" lvl="2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Sign up via </a:t>
            </a:r>
            <a:r>
              <a:rPr lang="en-US" dirty="0" err="1">
                <a:solidFill>
                  <a:schemeClr val="tx1"/>
                </a:solidFill>
              </a:rPr>
              <a:t>peakload</a:t>
            </a:r>
            <a:r>
              <a:rPr lang="en-US" dirty="0">
                <a:solidFill>
                  <a:schemeClr val="tx1"/>
                </a:solidFill>
              </a:rPr>
              <a:t> website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Email notices and </a:t>
            </a:r>
            <a:r>
              <a:rPr lang="en-US" dirty="0" err="1"/>
              <a:t>OpenADR</a:t>
            </a:r>
            <a:r>
              <a:rPr lang="en-US" dirty="0"/>
              <a:t> enrollment sign up via utilitiescustomeraccounts@fcgov.com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70885C-556A-4A37-A4DC-6544E3CAF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919834-F3F3-41CD-BD27-A8C7C7381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814" y="1473800"/>
            <a:ext cx="3271719" cy="450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22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FE63E2-5DB7-4BC3-8602-790C7A020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4F20C2-6FAB-4FD1-8B15-7EDD98CED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883866"/>
            <a:ext cx="8458200" cy="30902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366C72-435F-47FC-A90B-AC36DE554128}"/>
              </a:ext>
            </a:extLst>
          </p:cNvPr>
          <p:cNvSpPr txBox="1"/>
          <p:nvPr/>
        </p:nvSpPr>
        <p:spPr>
          <a:xfrm>
            <a:off x="832670" y="208340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Citywide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9D64C-0964-4103-AF53-EEB312A609AF}"/>
              </a:ext>
            </a:extLst>
          </p:cNvPr>
          <p:cNvSpPr txBox="1"/>
          <p:nvPr/>
        </p:nvSpPr>
        <p:spPr>
          <a:xfrm>
            <a:off x="1470212" y="4035932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Residential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534819-F380-4BDF-B2B1-C3E2A397BF36}"/>
              </a:ext>
            </a:extLst>
          </p:cNvPr>
          <p:cNvSpPr txBox="1"/>
          <p:nvPr/>
        </p:nvSpPr>
        <p:spPr>
          <a:xfrm>
            <a:off x="968961" y="305966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Commercial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05D56-0FC5-41A1-B5A6-6FE89DC37B42}"/>
              </a:ext>
            </a:extLst>
          </p:cNvPr>
          <p:cNvSpPr txBox="1"/>
          <p:nvPr/>
        </p:nvSpPr>
        <p:spPr>
          <a:xfrm rot="16200000">
            <a:off x="-895900" y="3059668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(MWh/day)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C9B1593-EA79-4749-9A82-65123ADB782E}"/>
              </a:ext>
            </a:extLst>
          </p:cNvPr>
          <p:cNvSpPr txBox="1">
            <a:spLocks/>
          </p:cNvSpPr>
          <p:nvPr/>
        </p:nvSpPr>
        <p:spPr>
          <a:xfrm>
            <a:off x="1124898" y="346016"/>
            <a:ext cx="7765696" cy="8229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COVID-19 Impact on loads</a:t>
            </a:r>
          </a:p>
        </p:txBody>
      </p:sp>
    </p:spTree>
    <p:extLst>
      <p:ext uri="{BB962C8B-B14F-4D97-AF65-F5344CB8AC3E}">
        <p14:creationId xmlns:p14="http://schemas.microsoft.com/office/powerpoint/2010/main" val="303786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12A12-2E7B-4627-B919-EF3DE3A8B5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6000" dirty="0">
                <a:solidFill>
                  <a:schemeClr val="tx1"/>
                </a:solidFill>
              </a:rPr>
              <a:t>Thanks!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47F8EC-15B3-493D-BA57-03B8DEA238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b="1" dirty="0"/>
              <a:t>Pablo Bauleo, Ph.D.</a:t>
            </a:r>
            <a:br>
              <a:rPr lang="en-US" sz="2400" b="1" dirty="0"/>
            </a:br>
            <a:r>
              <a:rPr lang="en-US" sz="2400" b="1" dirty="0"/>
              <a:t>Sr. Energy Services Engineer</a:t>
            </a:r>
            <a:br>
              <a:rPr lang="en-US" sz="2400" b="1" dirty="0"/>
            </a:br>
            <a:r>
              <a:rPr lang="en-US" sz="2400" b="1" dirty="0"/>
              <a:t>Fort Collins Utilities</a:t>
            </a:r>
          </a:p>
          <a:p>
            <a:r>
              <a:rPr lang="en-US" b="1" dirty="0"/>
              <a:t>pbauleo@fcgov.com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46919-ED27-400F-828B-9399ED368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67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A02AD9-5F67-404F-BC49-B73ED3A0B7C8}"/>
              </a:ext>
            </a:extLst>
          </p:cNvPr>
          <p:cNvSpPr/>
          <p:nvPr/>
        </p:nvSpPr>
        <p:spPr>
          <a:xfrm>
            <a:off x="5514975" y="4859481"/>
            <a:ext cx="2700337" cy="8762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5F2D30-412A-491D-93AF-C83C8F119BF1}"/>
              </a:ext>
            </a:extLst>
          </p:cNvPr>
          <p:cNvSpPr/>
          <p:nvPr/>
        </p:nvSpPr>
        <p:spPr>
          <a:xfrm>
            <a:off x="1601789" y="4897582"/>
            <a:ext cx="2700337" cy="80486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5F7BC5-5F25-404E-B723-443411C4323F}"/>
              </a:ext>
            </a:extLst>
          </p:cNvPr>
          <p:cNvSpPr/>
          <p:nvPr/>
        </p:nvSpPr>
        <p:spPr>
          <a:xfrm>
            <a:off x="5276849" y="1454298"/>
            <a:ext cx="1520828" cy="3290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BB7940C-0DA2-4BD4-8E74-BB8FCB2D1FD2}"/>
              </a:ext>
            </a:extLst>
          </p:cNvPr>
          <p:cNvSpPr/>
          <p:nvPr/>
        </p:nvSpPr>
        <p:spPr>
          <a:xfrm>
            <a:off x="225549" y="1446235"/>
            <a:ext cx="5021139" cy="329894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6" y="294904"/>
            <a:ext cx="8001000" cy="762000"/>
          </a:xfrm>
        </p:spPr>
        <p:txBody>
          <a:bodyPr/>
          <a:lstStyle/>
          <a:p>
            <a:r>
              <a:rPr lang="en-US" altLang="en-US" dirty="0"/>
              <a:t>PRPA and</a:t>
            </a:r>
            <a:br>
              <a:rPr lang="en-US" altLang="en-US" dirty="0"/>
            </a:br>
            <a:r>
              <a:rPr lang="en-US" altLang="en-US" dirty="0"/>
              <a:t>Fort Collins Utilities</a:t>
            </a:r>
            <a:endParaRPr lang="en-US" altLang="en-US" sz="2800" dirty="0"/>
          </a:p>
        </p:txBody>
      </p:sp>
      <p:grpSp>
        <p:nvGrpSpPr>
          <p:cNvPr id="12296" name="Group 8"/>
          <p:cNvGrpSpPr>
            <a:grpSpLocks/>
          </p:cNvGrpSpPr>
          <p:nvPr/>
        </p:nvGrpSpPr>
        <p:grpSpPr bwMode="auto">
          <a:xfrm>
            <a:off x="257176" y="1468582"/>
            <a:ext cx="8915400" cy="4241800"/>
            <a:chOff x="144" y="1200"/>
            <a:chExt cx="5616" cy="2672"/>
          </a:xfrm>
        </p:grpSpPr>
        <p:grpSp>
          <p:nvGrpSpPr>
            <p:cNvPr id="12297" name="Group 9"/>
            <p:cNvGrpSpPr>
              <a:grpSpLocks/>
            </p:cNvGrpSpPr>
            <p:nvPr/>
          </p:nvGrpSpPr>
          <p:grpSpPr bwMode="auto">
            <a:xfrm>
              <a:off x="3114" y="2139"/>
              <a:ext cx="364" cy="291"/>
              <a:chOff x="2782" y="1283"/>
              <a:chExt cx="364" cy="291"/>
            </a:xfrm>
          </p:grpSpPr>
          <p:sp>
            <p:nvSpPr>
              <p:cNvPr id="12298" name="Rectangle 10"/>
              <p:cNvSpPr>
                <a:spLocks noChangeArrowheads="1"/>
              </p:cNvSpPr>
              <p:nvPr/>
            </p:nvSpPr>
            <p:spPr bwMode="auto">
              <a:xfrm>
                <a:off x="2782" y="1283"/>
                <a:ext cx="364" cy="29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99" name="Line 11"/>
              <p:cNvSpPr>
                <a:spLocks noChangeShapeType="1"/>
              </p:cNvSpPr>
              <p:nvPr/>
            </p:nvSpPr>
            <p:spPr bwMode="auto">
              <a:xfrm>
                <a:off x="2848" y="1326"/>
                <a:ext cx="0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0" name="Line 12"/>
              <p:cNvSpPr>
                <a:spLocks noChangeShapeType="1"/>
              </p:cNvSpPr>
              <p:nvPr/>
            </p:nvSpPr>
            <p:spPr bwMode="auto">
              <a:xfrm>
                <a:off x="2868" y="1323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1" name="Line 13"/>
              <p:cNvSpPr>
                <a:spLocks noChangeShapeType="1"/>
              </p:cNvSpPr>
              <p:nvPr/>
            </p:nvSpPr>
            <p:spPr bwMode="auto">
              <a:xfrm>
                <a:off x="2968" y="1323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2" name="Line 14"/>
              <p:cNvSpPr>
                <a:spLocks noChangeShapeType="1"/>
              </p:cNvSpPr>
              <p:nvPr/>
            </p:nvSpPr>
            <p:spPr bwMode="auto">
              <a:xfrm>
                <a:off x="2986" y="1323"/>
                <a:ext cx="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3" name="Line 15"/>
              <p:cNvSpPr>
                <a:spLocks noChangeShapeType="1"/>
              </p:cNvSpPr>
              <p:nvPr/>
            </p:nvSpPr>
            <p:spPr bwMode="auto">
              <a:xfrm>
                <a:off x="2856" y="1350"/>
                <a:ext cx="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4" name="Line 16"/>
              <p:cNvSpPr>
                <a:spLocks noChangeShapeType="1"/>
              </p:cNvSpPr>
              <p:nvPr/>
            </p:nvSpPr>
            <p:spPr bwMode="auto">
              <a:xfrm>
                <a:off x="2972" y="1352"/>
                <a:ext cx="10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05" name="Rectangle 17"/>
              <p:cNvSpPr>
                <a:spLocks noChangeArrowheads="1"/>
              </p:cNvSpPr>
              <p:nvPr/>
            </p:nvSpPr>
            <p:spPr bwMode="auto">
              <a:xfrm>
                <a:off x="2792" y="1423"/>
                <a:ext cx="49" cy="11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306" name="Group 18"/>
              <p:cNvGrpSpPr>
                <a:grpSpLocks/>
              </p:cNvGrpSpPr>
              <p:nvPr/>
            </p:nvGrpSpPr>
            <p:grpSpPr bwMode="auto">
              <a:xfrm>
                <a:off x="2795" y="1473"/>
                <a:ext cx="3" cy="33"/>
                <a:chOff x="2795" y="1473"/>
                <a:chExt cx="3" cy="33"/>
              </a:xfrm>
            </p:grpSpPr>
            <p:sp>
              <p:nvSpPr>
                <p:cNvPr id="12307" name="Rectangle 19"/>
                <p:cNvSpPr>
                  <a:spLocks noChangeArrowheads="1"/>
                </p:cNvSpPr>
                <p:nvPr/>
              </p:nvSpPr>
              <p:spPr bwMode="auto">
                <a:xfrm>
                  <a:off x="2797" y="1473"/>
                  <a:ext cx="1" cy="1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114FFB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308" name="Rectangle 20"/>
                <p:cNvSpPr>
                  <a:spLocks noChangeArrowheads="1"/>
                </p:cNvSpPr>
                <p:nvPr/>
              </p:nvSpPr>
              <p:spPr bwMode="auto">
                <a:xfrm>
                  <a:off x="2795" y="1493"/>
                  <a:ext cx="2" cy="13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dist="107763" dir="2700000" algn="ctr" rotWithShape="0">
                    <a:srgbClr val="114FFB"/>
                  </a:outerShdw>
                </a:effec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309" name="Group 21"/>
              <p:cNvGrpSpPr>
                <a:grpSpLocks/>
              </p:cNvGrpSpPr>
              <p:nvPr/>
            </p:nvGrpSpPr>
            <p:grpSpPr bwMode="auto">
              <a:xfrm>
                <a:off x="2809" y="1473"/>
                <a:ext cx="16" cy="33"/>
                <a:chOff x="2809" y="1473"/>
                <a:chExt cx="16" cy="33"/>
              </a:xfrm>
            </p:grpSpPr>
            <p:grpSp>
              <p:nvGrpSpPr>
                <p:cNvPr id="12310" name="Group 22"/>
                <p:cNvGrpSpPr>
                  <a:grpSpLocks/>
                </p:cNvGrpSpPr>
                <p:nvPr/>
              </p:nvGrpSpPr>
              <p:grpSpPr bwMode="auto">
                <a:xfrm>
                  <a:off x="2809" y="1473"/>
                  <a:ext cx="2" cy="33"/>
                  <a:chOff x="2809" y="1473"/>
                  <a:chExt cx="2" cy="33"/>
                </a:xfrm>
              </p:grpSpPr>
              <p:sp>
                <p:nvSpPr>
                  <p:cNvPr id="12311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2810" y="1473"/>
                    <a:ext cx="1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2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1493"/>
                    <a:ext cx="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13" name="Group 25"/>
                <p:cNvGrpSpPr>
                  <a:grpSpLocks/>
                </p:cNvGrpSpPr>
                <p:nvPr/>
              </p:nvGrpSpPr>
              <p:grpSpPr bwMode="auto">
                <a:xfrm>
                  <a:off x="2822" y="1473"/>
                  <a:ext cx="3" cy="33"/>
                  <a:chOff x="2822" y="1473"/>
                  <a:chExt cx="3" cy="33"/>
                </a:xfrm>
              </p:grpSpPr>
              <p:sp>
                <p:nvSpPr>
                  <p:cNvPr id="12314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2824" y="1473"/>
                    <a:ext cx="1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5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2822" y="1493"/>
                    <a:ext cx="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316" name="Group 28"/>
              <p:cNvGrpSpPr>
                <a:grpSpLocks/>
              </p:cNvGrpSpPr>
              <p:nvPr/>
            </p:nvGrpSpPr>
            <p:grpSpPr bwMode="auto">
              <a:xfrm>
                <a:off x="2795" y="1521"/>
                <a:ext cx="16" cy="33"/>
                <a:chOff x="2795" y="1521"/>
                <a:chExt cx="16" cy="33"/>
              </a:xfrm>
            </p:grpSpPr>
            <p:grpSp>
              <p:nvGrpSpPr>
                <p:cNvPr id="12317" name="Group 29"/>
                <p:cNvGrpSpPr>
                  <a:grpSpLocks/>
                </p:cNvGrpSpPr>
                <p:nvPr/>
              </p:nvGrpSpPr>
              <p:grpSpPr bwMode="auto">
                <a:xfrm>
                  <a:off x="2795" y="1521"/>
                  <a:ext cx="3" cy="33"/>
                  <a:chOff x="2795" y="1521"/>
                  <a:chExt cx="3" cy="33"/>
                </a:xfrm>
              </p:grpSpPr>
              <p:sp>
                <p:nvSpPr>
                  <p:cNvPr id="12318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2797" y="1521"/>
                    <a:ext cx="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19" name="Rectangle 31"/>
                  <p:cNvSpPr>
                    <a:spLocks noChangeArrowheads="1"/>
                  </p:cNvSpPr>
                  <p:nvPr/>
                </p:nvSpPr>
                <p:spPr bwMode="auto">
                  <a:xfrm>
                    <a:off x="2795" y="1541"/>
                    <a:ext cx="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0" name="Group 32"/>
                <p:cNvGrpSpPr>
                  <a:grpSpLocks/>
                </p:cNvGrpSpPr>
                <p:nvPr/>
              </p:nvGrpSpPr>
              <p:grpSpPr bwMode="auto">
                <a:xfrm>
                  <a:off x="2809" y="1521"/>
                  <a:ext cx="2" cy="33"/>
                  <a:chOff x="2809" y="1521"/>
                  <a:chExt cx="2" cy="33"/>
                </a:xfrm>
              </p:grpSpPr>
              <p:sp>
                <p:nvSpPr>
                  <p:cNvPr id="1232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810" y="1521"/>
                    <a:ext cx="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2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2809" y="1541"/>
                    <a:ext cx="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323" name="Group 35"/>
              <p:cNvGrpSpPr>
                <a:grpSpLocks/>
              </p:cNvGrpSpPr>
              <p:nvPr/>
            </p:nvGrpSpPr>
            <p:grpSpPr bwMode="auto">
              <a:xfrm>
                <a:off x="2903" y="1473"/>
                <a:ext cx="15" cy="33"/>
                <a:chOff x="2903" y="1473"/>
                <a:chExt cx="15" cy="33"/>
              </a:xfrm>
            </p:grpSpPr>
            <p:grpSp>
              <p:nvGrpSpPr>
                <p:cNvPr id="12324" name="Group 36"/>
                <p:cNvGrpSpPr>
                  <a:grpSpLocks/>
                </p:cNvGrpSpPr>
                <p:nvPr/>
              </p:nvGrpSpPr>
              <p:grpSpPr bwMode="auto">
                <a:xfrm>
                  <a:off x="2903" y="1473"/>
                  <a:ext cx="2" cy="33"/>
                  <a:chOff x="2903" y="1473"/>
                  <a:chExt cx="2" cy="33"/>
                </a:xfrm>
              </p:grpSpPr>
              <p:sp>
                <p:nvSpPr>
                  <p:cNvPr id="12325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1473"/>
                    <a:ext cx="2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6" name="Rectangle 38"/>
                  <p:cNvSpPr>
                    <a:spLocks noChangeArrowheads="1"/>
                  </p:cNvSpPr>
                  <p:nvPr/>
                </p:nvSpPr>
                <p:spPr bwMode="auto">
                  <a:xfrm>
                    <a:off x="2903" y="1493"/>
                    <a:ext cx="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27" name="Group 39"/>
                <p:cNvGrpSpPr>
                  <a:grpSpLocks/>
                </p:cNvGrpSpPr>
                <p:nvPr/>
              </p:nvGrpSpPr>
              <p:grpSpPr bwMode="auto">
                <a:xfrm>
                  <a:off x="2915" y="1473"/>
                  <a:ext cx="3" cy="33"/>
                  <a:chOff x="2915" y="1473"/>
                  <a:chExt cx="3" cy="33"/>
                </a:xfrm>
              </p:grpSpPr>
              <p:sp>
                <p:nvSpPr>
                  <p:cNvPr id="12328" name="Rectangle 40"/>
                  <p:cNvSpPr>
                    <a:spLocks noChangeArrowheads="1"/>
                  </p:cNvSpPr>
                  <p:nvPr/>
                </p:nvSpPr>
                <p:spPr bwMode="auto">
                  <a:xfrm>
                    <a:off x="2917" y="1473"/>
                    <a:ext cx="1" cy="1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29" name="Rectangle 41"/>
                  <p:cNvSpPr>
                    <a:spLocks noChangeArrowheads="1"/>
                  </p:cNvSpPr>
                  <p:nvPr/>
                </p:nvSpPr>
                <p:spPr bwMode="auto">
                  <a:xfrm>
                    <a:off x="2915" y="1493"/>
                    <a:ext cx="2" cy="1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330" name="Group 42"/>
              <p:cNvGrpSpPr>
                <a:grpSpLocks/>
              </p:cNvGrpSpPr>
              <p:nvPr/>
            </p:nvGrpSpPr>
            <p:grpSpPr bwMode="auto">
              <a:xfrm>
                <a:off x="3000" y="1478"/>
                <a:ext cx="15" cy="32"/>
                <a:chOff x="3000" y="1478"/>
                <a:chExt cx="15" cy="32"/>
              </a:xfrm>
            </p:grpSpPr>
            <p:grpSp>
              <p:nvGrpSpPr>
                <p:cNvPr id="12331" name="Group 43"/>
                <p:cNvGrpSpPr>
                  <a:grpSpLocks/>
                </p:cNvGrpSpPr>
                <p:nvPr/>
              </p:nvGrpSpPr>
              <p:grpSpPr bwMode="auto">
                <a:xfrm>
                  <a:off x="3000" y="1478"/>
                  <a:ext cx="3" cy="32"/>
                  <a:chOff x="3000" y="1478"/>
                  <a:chExt cx="3" cy="32"/>
                </a:xfrm>
              </p:grpSpPr>
              <p:sp>
                <p:nvSpPr>
                  <p:cNvPr id="12332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3002" y="1478"/>
                    <a:ext cx="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3" name="Rectangle 45"/>
                  <p:cNvSpPr>
                    <a:spLocks noChangeArrowheads="1"/>
                  </p:cNvSpPr>
                  <p:nvPr/>
                </p:nvSpPr>
                <p:spPr bwMode="auto">
                  <a:xfrm>
                    <a:off x="3000" y="1498"/>
                    <a:ext cx="2" cy="1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34" name="Group 46"/>
                <p:cNvGrpSpPr>
                  <a:grpSpLocks/>
                </p:cNvGrpSpPr>
                <p:nvPr/>
              </p:nvGrpSpPr>
              <p:grpSpPr bwMode="auto">
                <a:xfrm>
                  <a:off x="3014" y="1478"/>
                  <a:ext cx="1" cy="32"/>
                  <a:chOff x="3014" y="1478"/>
                  <a:chExt cx="1" cy="32"/>
                </a:xfrm>
              </p:grpSpPr>
              <p:sp>
                <p:nvSpPr>
                  <p:cNvPr id="12335" name="Rectangle 47"/>
                  <p:cNvSpPr>
                    <a:spLocks noChangeArrowheads="1"/>
                  </p:cNvSpPr>
                  <p:nvPr/>
                </p:nvSpPr>
                <p:spPr bwMode="auto">
                  <a:xfrm>
                    <a:off x="3014" y="1478"/>
                    <a:ext cx="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36" name="Rectangle 48"/>
                  <p:cNvSpPr>
                    <a:spLocks noChangeArrowheads="1"/>
                  </p:cNvSpPr>
                  <p:nvPr/>
                </p:nvSpPr>
                <p:spPr bwMode="auto">
                  <a:xfrm>
                    <a:off x="3014" y="1498"/>
                    <a:ext cx="1" cy="1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337" name="Group 49"/>
              <p:cNvGrpSpPr>
                <a:grpSpLocks/>
              </p:cNvGrpSpPr>
              <p:nvPr/>
            </p:nvGrpSpPr>
            <p:grpSpPr bwMode="auto">
              <a:xfrm>
                <a:off x="3026" y="1478"/>
                <a:ext cx="16" cy="32"/>
                <a:chOff x="3026" y="1478"/>
                <a:chExt cx="16" cy="32"/>
              </a:xfrm>
            </p:grpSpPr>
            <p:grpSp>
              <p:nvGrpSpPr>
                <p:cNvPr id="12338" name="Group 50"/>
                <p:cNvGrpSpPr>
                  <a:grpSpLocks/>
                </p:cNvGrpSpPr>
                <p:nvPr/>
              </p:nvGrpSpPr>
              <p:grpSpPr bwMode="auto">
                <a:xfrm>
                  <a:off x="3026" y="1478"/>
                  <a:ext cx="2" cy="32"/>
                  <a:chOff x="3026" y="1478"/>
                  <a:chExt cx="2" cy="32"/>
                </a:xfrm>
              </p:grpSpPr>
              <p:sp>
                <p:nvSpPr>
                  <p:cNvPr id="12339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3027" y="1478"/>
                    <a:ext cx="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0" name="Rectangle 52"/>
                  <p:cNvSpPr>
                    <a:spLocks noChangeArrowheads="1"/>
                  </p:cNvSpPr>
                  <p:nvPr/>
                </p:nvSpPr>
                <p:spPr bwMode="auto">
                  <a:xfrm>
                    <a:off x="3026" y="1498"/>
                    <a:ext cx="2" cy="1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341" name="Group 53"/>
                <p:cNvGrpSpPr>
                  <a:grpSpLocks/>
                </p:cNvGrpSpPr>
                <p:nvPr/>
              </p:nvGrpSpPr>
              <p:grpSpPr bwMode="auto">
                <a:xfrm>
                  <a:off x="3040" y="1478"/>
                  <a:ext cx="2" cy="32"/>
                  <a:chOff x="3040" y="1478"/>
                  <a:chExt cx="2" cy="32"/>
                </a:xfrm>
              </p:grpSpPr>
              <p:sp>
                <p:nvSpPr>
                  <p:cNvPr id="12342" name="Rectangle 54"/>
                  <p:cNvSpPr>
                    <a:spLocks noChangeArrowheads="1"/>
                  </p:cNvSpPr>
                  <p:nvPr/>
                </p:nvSpPr>
                <p:spPr bwMode="auto">
                  <a:xfrm>
                    <a:off x="3041" y="1478"/>
                    <a:ext cx="1" cy="14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343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3040" y="1498"/>
                    <a:ext cx="1" cy="12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>
                    <a:outerShdw dist="107763" dir="2700000" algn="ctr" rotWithShape="0">
                      <a:srgbClr val="114FFB"/>
                    </a:outerShdw>
                  </a:effec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344" name="Rectangle 56"/>
              <p:cNvSpPr>
                <a:spLocks noChangeArrowheads="1"/>
              </p:cNvSpPr>
              <p:nvPr/>
            </p:nvSpPr>
            <p:spPr bwMode="auto">
              <a:xfrm>
                <a:off x="2913" y="1391"/>
                <a:ext cx="51" cy="2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5" name="Rectangle 57"/>
              <p:cNvSpPr>
                <a:spLocks noChangeArrowheads="1"/>
              </p:cNvSpPr>
              <p:nvPr/>
            </p:nvSpPr>
            <p:spPr bwMode="auto">
              <a:xfrm>
                <a:off x="3082" y="1338"/>
                <a:ext cx="18" cy="3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6" name="Rectangle 58"/>
              <p:cNvSpPr>
                <a:spLocks noChangeArrowheads="1"/>
              </p:cNvSpPr>
              <p:nvPr/>
            </p:nvSpPr>
            <p:spPr bwMode="auto">
              <a:xfrm>
                <a:off x="3082" y="1418"/>
                <a:ext cx="18" cy="3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114FFB"/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347" name="Group 59"/>
            <p:cNvGrpSpPr>
              <a:grpSpLocks/>
            </p:cNvGrpSpPr>
            <p:nvPr/>
          </p:nvGrpSpPr>
          <p:grpSpPr bwMode="auto">
            <a:xfrm>
              <a:off x="3694" y="1876"/>
              <a:ext cx="556" cy="653"/>
              <a:chOff x="3362" y="1020"/>
              <a:chExt cx="556" cy="653"/>
            </a:xfrm>
          </p:grpSpPr>
          <p:sp>
            <p:nvSpPr>
              <p:cNvPr id="12348" name="Line 60"/>
              <p:cNvSpPr>
                <a:spLocks noChangeShapeType="1"/>
              </p:cNvSpPr>
              <p:nvPr/>
            </p:nvSpPr>
            <p:spPr bwMode="auto">
              <a:xfrm>
                <a:off x="3829" y="1200"/>
                <a:ext cx="0" cy="1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9" name="Line 61"/>
              <p:cNvSpPr>
                <a:spLocks noChangeShapeType="1"/>
              </p:cNvSpPr>
              <p:nvPr/>
            </p:nvSpPr>
            <p:spPr bwMode="auto">
              <a:xfrm>
                <a:off x="3830" y="1250"/>
                <a:ext cx="0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3823" y="1174"/>
                <a:ext cx="53" cy="24"/>
              </a:xfrm>
              <a:custGeom>
                <a:avLst/>
                <a:gdLst>
                  <a:gd name="T0" fmla="*/ 0 w 53"/>
                  <a:gd name="T1" fmla="*/ 23 h 24"/>
                  <a:gd name="T2" fmla="*/ 52 w 53"/>
                  <a:gd name="T3" fmla="*/ 2 h 24"/>
                  <a:gd name="T4" fmla="*/ 52 w 53"/>
                  <a:gd name="T5" fmla="*/ 0 h 24"/>
                  <a:gd name="T6" fmla="*/ 0 w 53"/>
                  <a:gd name="T7" fmla="*/ 21 h 24"/>
                  <a:gd name="T8" fmla="*/ 0 w 53"/>
                  <a:gd name="T9" fmla="*/ 23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24">
                    <a:moveTo>
                      <a:pt x="0" y="23"/>
                    </a:moveTo>
                    <a:lnTo>
                      <a:pt x="52" y="2"/>
                    </a:lnTo>
                    <a:lnTo>
                      <a:pt x="52" y="0"/>
                    </a:lnTo>
                    <a:lnTo>
                      <a:pt x="0" y="21"/>
                    </a:lnTo>
                    <a:lnTo>
                      <a:pt x="0" y="23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3823" y="1227"/>
                <a:ext cx="57" cy="22"/>
              </a:xfrm>
              <a:custGeom>
                <a:avLst/>
                <a:gdLst>
                  <a:gd name="T0" fmla="*/ 1 w 57"/>
                  <a:gd name="T1" fmla="*/ 21 h 22"/>
                  <a:gd name="T2" fmla="*/ 56 w 57"/>
                  <a:gd name="T3" fmla="*/ 2 h 22"/>
                  <a:gd name="T4" fmla="*/ 56 w 57"/>
                  <a:gd name="T5" fmla="*/ 0 h 22"/>
                  <a:gd name="T6" fmla="*/ 0 w 57"/>
                  <a:gd name="T7" fmla="*/ 19 h 22"/>
                  <a:gd name="T8" fmla="*/ 1 w 57"/>
                  <a:gd name="T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2">
                    <a:moveTo>
                      <a:pt x="1" y="21"/>
                    </a:moveTo>
                    <a:lnTo>
                      <a:pt x="56" y="2"/>
                    </a:lnTo>
                    <a:lnTo>
                      <a:pt x="56" y="0"/>
                    </a:lnTo>
                    <a:lnTo>
                      <a:pt x="0" y="19"/>
                    </a:lnTo>
                    <a:lnTo>
                      <a:pt x="1" y="2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3823" y="1277"/>
                <a:ext cx="57" cy="21"/>
              </a:xfrm>
              <a:custGeom>
                <a:avLst/>
                <a:gdLst>
                  <a:gd name="T0" fmla="*/ 0 w 57"/>
                  <a:gd name="T1" fmla="*/ 20 h 21"/>
                  <a:gd name="T2" fmla="*/ 56 w 57"/>
                  <a:gd name="T3" fmla="*/ 2 h 21"/>
                  <a:gd name="T4" fmla="*/ 56 w 57"/>
                  <a:gd name="T5" fmla="*/ 0 h 21"/>
                  <a:gd name="T6" fmla="*/ 0 w 57"/>
                  <a:gd name="T7" fmla="*/ 18 h 21"/>
                  <a:gd name="T8" fmla="*/ 0 w 57"/>
                  <a:gd name="T9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1">
                    <a:moveTo>
                      <a:pt x="0" y="20"/>
                    </a:moveTo>
                    <a:lnTo>
                      <a:pt x="56" y="2"/>
                    </a:lnTo>
                    <a:lnTo>
                      <a:pt x="56" y="0"/>
                    </a:lnTo>
                    <a:lnTo>
                      <a:pt x="0" y="18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3828" y="1155"/>
                <a:ext cx="42" cy="41"/>
              </a:xfrm>
              <a:custGeom>
                <a:avLst/>
                <a:gdLst>
                  <a:gd name="T0" fmla="*/ 41 w 42"/>
                  <a:gd name="T1" fmla="*/ 23 h 41"/>
                  <a:gd name="T2" fmla="*/ 22 w 42"/>
                  <a:gd name="T3" fmla="*/ 0 h 41"/>
                  <a:gd name="T4" fmla="*/ 0 w 42"/>
                  <a:gd name="T5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2" h="41">
                    <a:moveTo>
                      <a:pt x="41" y="23"/>
                    </a:moveTo>
                    <a:lnTo>
                      <a:pt x="22" y="0"/>
                    </a:lnTo>
                    <a:lnTo>
                      <a:pt x="0" y="4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4" name="Line 66"/>
              <p:cNvSpPr>
                <a:spLocks noChangeShapeType="1"/>
              </p:cNvSpPr>
              <p:nvPr/>
            </p:nvSpPr>
            <p:spPr bwMode="auto">
              <a:xfrm>
                <a:off x="3872" y="1182"/>
                <a:ext cx="0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5" name="Line 67"/>
              <p:cNvSpPr>
                <a:spLocks noChangeShapeType="1"/>
              </p:cNvSpPr>
              <p:nvPr/>
            </p:nvSpPr>
            <p:spPr bwMode="auto">
              <a:xfrm>
                <a:off x="3873" y="1237"/>
                <a:ext cx="0" cy="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6" name="Line 68"/>
              <p:cNvSpPr>
                <a:spLocks noChangeShapeType="1"/>
              </p:cNvSpPr>
              <p:nvPr/>
            </p:nvSpPr>
            <p:spPr bwMode="auto">
              <a:xfrm>
                <a:off x="3874" y="1284"/>
                <a:ext cx="0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7" name="Line 69"/>
              <p:cNvSpPr>
                <a:spLocks noChangeShapeType="1"/>
              </p:cNvSpPr>
              <p:nvPr/>
            </p:nvSpPr>
            <p:spPr bwMode="auto">
              <a:xfrm>
                <a:off x="3827" y="1301"/>
                <a:ext cx="0" cy="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3828" y="1253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4 w 5"/>
                  <a:gd name="T3" fmla="*/ 0 h 3"/>
                  <a:gd name="T4" fmla="*/ 4 w 5"/>
                  <a:gd name="T5" fmla="*/ 2 h 3"/>
                  <a:gd name="T6" fmla="*/ 2 w 5"/>
                  <a:gd name="T7" fmla="*/ 2 h 3"/>
                  <a:gd name="T8" fmla="*/ 0 w 5"/>
                  <a:gd name="T9" fmla="*/ 2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3827" y="1202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4 w 5"/>
                  <a:gd name="T3" fmla="*/ 0 h 3"/>
                  <a:gd name="T4" fmla="*/ 4 w 5"/>
                  <a:gd name="T5" fmla="*/ 2 h 3"/>
                  <a:gd name="T6" fmla="*/ 2 w 5"/>
                  <a:gd name="T7" fmla="*/ 2 h 3"/>
                  <a:gd name="T8" fmla="*/ 0 w 5"/>
                  <a:gd name="T9" fmla="*/ 2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3364" y="1271"/>
                <a:ext cx="554" cy="69"/>
              </a:xfrm>
              <a:custGeom>
                <a:avLst/>
                <a:gdLst>
                  <a:gd name="T0" fmla="*/ 0 w 554"/>
                  <a:gd name="T1" fmla="*/ 0 h 69"/>
                  <a:gd name="T2" fmla="*/ 10 w 554"/>
                  <a:gd name="T3" fmla="*/ 5 h 69"/>
                  <a:gd name="T4" fmla="*/ 19 w 554"/>
                  <a:gd name="T5" fmla="*/ 7 h 69"/>
                  <a:gd name="T6" fmla="*/ 28 w 554"/>
                  <a:gd name="T7" fmla="*/ 8 h 69"/>
                  <a:gd name="T8" fmla="*/ 38 w 554"/>
                  <a:gd name="T9" fmla="*/ 8 h 69"/>
                  <a:gd name="T10" fmla="*/ 91 w 554"/>
                  <a:gd name="T11" fmla="*/ 21 h 69"/>
                  <a:gd name="T12" fmla="*/ 145 w 554"/>
                  <a:gd name="T13" fmla="*/ 32 h 69"/>
                  <a:gd name="T14" fmla="*/ 199 w 554"/>
                  <a:gd name="T15" fmla="*/ 39 h 69"/>
                  <a:gd name="T16" fmla="*/ 253 w 554"/>
                  <a:gd name="T17" fmla="*/ 44 h 69"/>
                  <a:gd name="T18" fmla="*/ 307 w 554"/>
                  <a:gd name="T19" fmla="*/ 47 h 69"/>
                  <a:gd name="T20" fmla="*/ 360 w 554"/>
                  <a:gd name="T21" fmla="*/ 47 h 69"/>
                  <a:gd name="T22" fmla="*/ 411 w 554"/>
                  <a:gd name="T23" fmla="*/ 47 h 69"/>
                  <a:gd name="T24" fmla="*/ 462 w 554"/>
                  <a:gd name="T25" fmla="*/ 45 h 69"/>
                  <a:gd name="T26" fmla="*/ 485 w 554"/>
                  <a:gd name="T27" fmla="*/ 53 h 69"/>
                  <a:gd name="T28" fmla="*/ 508 w 554"/>
                  <a:gd name="T29" fmla="*/ 60 h 69"/>
                  <a:gd name="T30" fmla="*/ 531 w 554"/>
                  <a:gd name="T31" fmla="*/ 65 h 69"/>
                  <a:gd name="T32" fmla="*/ 553 w 554"/>
                  <a:gd name="T33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4" h="69">
                    <a:moveTo>
                      <a:pt x="0" y="0"/>
                    </a:moveTo>
                    <a:lnTo>
                      <a:pt x="10" y="5"/>
                    </a:lnTo>
                    <a:lnTo>
                      <a:pt x="19" y="7"/>
                    </a:lnTo>
                    <a:lnTo>
                      <a:pt x="28" y="8"/>
                    </a:lnTo>
                    <a:lnTo>
                      <a:pt x="38" y="8"/>
                    </a:lnTo>
                    <a:lnTo>
                      <a:pt x="91" y="21"/>
                    </a:lnTo>
                    <a:lnTo>
                      <a:pt x="145" y="32"/>
                    </a:lnTo>
                    <a:lnTo>
                      <a:pt x="199" y="39"/>
                    </a:lnTo>
                    <a:lnTo>
                      <a:pt x="253" y="44"/>
                    </a:lnTo>
                    <a:lnTo>
                      <a:pt x="307" y="47"/>
                    </a:lnTo>
                    <a:lnTo>
                      <a:pt x="360" y="47"/>
                    </a:lnTo>
                    <a:lnTo>
                      <a:pt x="411" y="47"/>
                    </a:lnTo>
                    <a:lnTo>
                      <a:pt x="462" y="45"/>
                    </a:lnTo>
                    <a:lnTo>
                      <a:pt x="485" y="53"/>
                    </a:lnTo>
                    <a:lnTo>
                      <a:pt x="508" y="60"/>
                    </a:lnTo>
                    <a:lnTo>
                      <a:pt x="531" y="65"/>
                    </a:lnTo>
                    <a:lnTo>
                      <a:pt x="553" y="6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3364" y="1114"/>
                <a:ext cx="554" cy="135"/>
              </a:xfrm>
              <a:custGeom>
                <a:avLst/>
                <a:gdLst>
                  <a:gd name="T0" fmla="*/ 0 w 554"/>
                  <a:gd name="T1" fmla="*/ 0 h 135"/>
                  <a:gd name="T2" fmla="*/ 11 w 554"/>
                  <a:gd name="T3" fmla="*/ 5 h 135"/>
                  <a:gd name="T4" fmla="*/ 22 w 554"/>
                  <a:gd name="T5" fmla="*/ 8 h 135"/>
                  <a:gd name="T6" fmla="*/ 34 w 554"/>
                  <a:gd name="T7" fmla="*/ 8 h 135"/>
                  <a:gd name="T8" fmla="*/ 44 w 554"/>
                  <a:gd name="T9" fmla="*/ 5 h 135"/>
                  <a:gd name="T10" fmla="*/ 96 w 554"/>
                  <a:gd name="T11" fmla="*/ 32 h 135"/>
                  <a:gd name="T12" fmla="*/ 149 w 554"/>
                  <a:gd name="T13" fmla="*/ 52 h 135"/>
                  <a:gd name="T14" fmla="*/ 202 w 554"/>
                  <a:gd name="T15" fmla="*/ 68 h 135"/>
                  <a:gd name="T16" fmla="*/ 255 w 554"/>
                  <a:gd name="T17" fmla="*/ 79 h 135"/>
                  <a:gd name="T18" fmla="*/ 307 w 554"/>
                  <a:gd name="T19" fmla="*/ 86 h 135"/>
                  <a:gd name="T20" fmla="*/ 360 w 554"/>
                  <a:gd name="T21" fmla="*/ 92 h 135"/>
                  <a:gd name="T22" fmla="*/ 413 w 554"/>
                  <a:gd name="T23" fmla="*/ 95 h 135"/>
                  <a:gd name="T24" fmla="*/ 465 w 554"/>
                  <a:gd name="T25" fmla="*/ 100 h 135"/>
                  <a:gd name="T26" fmla="*/ 488 w 554"/>
                  <a:gd name="T27" fmla="*/ 112 h 135"/>
                  <a:gd name="T28" fmla="*/ 510 w 554"/>
                  <a:gd name="T29" fmla="*/ 122 h 135"/>
                  <a:gd name="T30" fmla="*/ 532 w 554"/>
                  <a:gd name="T31" fmla="*/ 129 h 135"/>
                  <a:gd name="T32" fmla="*/ 553 w 554"/>
                  <a:gd name="T33" fmla="*/ 134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4" h="135">
                    <a:moveTo>
                      <a:pt x="0" y="0"/>
                    </a:moveTo>
                    <a:lnTo>
                      <a:pt x="11" y="5"/>
                    </a:lnTo>
                    <a:lnTo>
                      <a:pt x="22" y="8"/>
                    </a:lnTo>
                    <a:lnTo>
                      <a:pt x="34" y="8"/>
                    </a:lnTo>
                    <a:lnTo>
                      <a:pt x="44" y="5"/>
                    </a:lnTo>
                    <a:lnTo>
                      <a:pt x="96" y="32"/>
                    </a:lnTo>
                    <a:lnTo>
                      <a:pt x="149" y="52"/>
                    </a:lnTo>
                    <a:lnTo>
                      <a:pt x="202" y="68"/>
                    </a:lnTo>
                    <a:lnTo>
                      <a:pt x="255" y="79"/>
                    </a:lnTo>
                    <a:lnTo>
                      <a:pt x="307" y="86"/>
                    </a:lnTo>
                    <a:lnTo>
                      <a:pt x="360" y="92"/>
                    </a:lnTo>
                    <a:lnTo>
                      <a:pt x="413" y="95"/>
                    </a:lnTo>
                    <a:lnTo>
                      <a:pt x="465" y="100"/>
                    </a:lnTo>
                    <a:lnTo>
                      <a:pt x="488" y="112"/>
                    </a:lnTo>
                    <a:lnTo>
                      <a:pt x="510" y="122"/>
                    </a:lnTo>
                    <a:lnTo>
                      <a:pt x="532" y="129"/>
                    </a:lnTo>
                    <a:lnTo>
                      <a:pt x="553" y="134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3364" y="1187"/>
                <a:ext cx="554" cy="109"/>
              </a:xfrm>
              <a:custGeom>
                <a:avLst/>
                <a:gdLst>
                  <a:gd name="T0" fmla="*/ 0 w 554"/>
                  <a:gd name="T1" fmla="*/ 0 h 109"/>
                  <a:gd name="T2" fmla="*/ 11 w 554"/>
                  <a:gd name="T3" fmla="*/ 4 h 109"/>
                  <a:gd name="T4" fmla="*/ 21 w 554"/>
                  <a:gd name="T5" fmla="*/ 5 h 109"/>
                  <a:gd name="T6" fmla="*/ 31 w 554"/>
                  <a:gd name="T7" fmla="*/ 5 h 109"/>
                  <a:gd name="T8" fmla="*/ 41 w 554"/>
                  <a:gd name="T9" fmla="*/ 5 h 109"/>
                  <a:gd name="T10" fmla="*/ 94 w 554"/>
                  <a:gd name="T11" fmla="*/ 25 h 109"/>
                  <a:gd name="T12" fmla="*/ 147 w 554"/>
                  <a:gd name="T13" fmla="*/ 40 h 109"/>
                  <a:gd name="T14" fmla="*/ 201 w 554"/>
                  <a:gd name="T15" fmla="*/ 52 h 109"/>
                  <a:gd name="T16" fmla="*/ 254 w 554"/>
                  <a:gd name="T17" fmla="*/ 61 h 109"/>
                  <a:gd name="T18" fmla="*/ 307 w 554"/>
                  <a:gd name="T19" fmla="*/ 68 h 109"/>
                  <a:gd name="T20" fmla="*/ 360 w 554"/>
                  <a:gd name="T21" fmla="*/ 73 h 109"/>
                  <a:gd name="T22" fmla="*/ 412 w 554"/>
                  <a:gd name="T23" fmla="*/ 76 h 109"/>
                  <a:gd name="T24" fmla="*/ 465 w 554"/>
                  <a:gd name="T25" fmla="*/ 78 h 109"/>
                  <a:gd name="T26" fmla="*/ 486 w 554"/>
                  <a:gd name="T27" fmla="*/ 89 h 109"/>
                  <a:gd name="T28" fmla="*/ 509 w 554"/>
                  <a:gd name="T29" fmla="*/ 98 h 109"/>
                  <a:gd name="T30" fmla="*/ 531 w 554"/>
                  <a:gd name="T31" fmla="*/ 104 h 109"/>
                  <a:gd name="T32" fmla="*/ 553 w 554"/>
                  <a:gd name="T33" fmla="*/ 108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4" h="109">
                    <a:moveTo>
                      <a:pt x="0" y="0"/>
                    </a:moveTo>
                    <a:lnTo>
                      <a:pt x="11" y="4"/>
                    </a:lnTo>
                    <a:lnTo>
                      <a:pt x="21" y="5"/>
                    </a:lnTo>
                    <a:lnTo>
                      <a:pt x="31" y="5"/>
                    </a:lnTo>
                    <a:lnTo>
                      <a:pt x="41" y="5"/>
                    </a:lnTo>
                    <a:lnTo>
                      <a:pt x="94" y="25"/>
                    </a:lnTo>
                    <a:lnTo>
                      <a:pt x="147" y="40"/>
                    </a:lnTo>
                    <a:lnTo>
                      <a:pt x="201" y="52"/>
                    </a:lnTo>
                    <a:lnTo>
                      <a:pt x="254" y="61"/>
                    </a:lnTo>
                    <a:lnTo>
                      <a:pt x="307" y="68"/>
                    </a:lnTo>
                    <a:lnTo>
                      <a:pt x="360" y="73"/>
                    </a:lnTo>
                    <a:lnTo>
                      <a:pt x="412" y="76"/>
                    </a:lnTo>
                    <a:lnTo>
                      <a:pt x="465" y="78"/>
                    </a:lnTo>
                    <a:lnTo>
                      <a:pt x="486" y="89"/>
                    </a:lnTo>
                    <a:lnTo>
                      <a:pt x="509" y="98"/>
                    </a:lnTo>
                    <a:lnTo>
                      <a:pt x="531" y="104"/>
                    </a:lnTo>
                    <a:lnTo>
                      <a:pt x="553" y="10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3" name="Line 75"/>
              <p:cNvSpPr>
                <a:spLocks noChangeShapeType="1"/>
              </p:cNvSpPr>
              <p:nvPr/>
            </p:nvSpPr>
            <p:spPr bwMode="auto">
              <a:xfrm>
                <a:off x="3465" y="1220"/>
                <a:ext cx="0" cy="3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4" name="Line 76"/>
              <p:cNvSpPr>
                <a:spLocks noChangeShapeType="1"/>
              </p:cNvSpPr>
              <p:nvPr/>
            </p:nvSpPr>
            <p:spPr bwMode="auto">
              <a:xfrm flipH="1">
                <a:off x="3461" y="1137"/>
                <a:ext cx="9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5" name="Line 77"/>
              <p:cNvSpPr>
                <a:spLocks noChangeShapeType="1"/>
              </p:cNvSpPr>
              <p:nvPr/>
            </p:nvSpPr>
            <p:spPr bwMode="auto">
              <a:xfrm>
                <a:off x="3465" y="1065"/>
                <a:ext cx="0" cy="3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3400" y="1212"/>
                <a:ext cx="68" cy="42"/>
              </a:xfrm>
              <a:custGeom>
                <a:avLst/>
                <a:gdLst>
                  <a:gd name="T0" fmla="*/ 1 w 68"/>
                  <a:gd name="T1" fmla="*/ 41 h 42"/>
                  <a:gd name="T2" fmla="*/ 67 w 68"/>
                  <a:gd name="T3" fmla="*/ 3 h 42"/>
                  <a:gd name="T4" fmla="*/ 66 w 68"/>
                  <a:gd name="T5" fmla="*/ 0 h 42"/>
                  <a:gd name="T6" fmla="*/ 0 w 68"/>
                  <a:gd name="T7" fmla="*/ 39 h 42"/>
                  <a:gd name="T8" fmla="*/ 1 w 68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2">
                    <a:moveTo>
                      <a:pt x="1" y="41"/>
                    </a:moveTo>
                    <a:lnTo>
                      <a:pt x="67" y="3"/>
                    </a:lnTo>
                    <a:lnTo>
                      <a:pt x="66" y="0"/>
                    </a:lnTo>
                    <a:lnTo>
                      <a:pt x="0" y="39"/>
                    </a:lnTo>
                    <a:lnTo>
                      <a:pt x="1" y="4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3403" y="1129"/>
                <a:ext cx="67" cy="41"/>
              </a:xfrm>
              <a:custGeom>
                <a:avLst/>
                <a:gdLst>
                  <a:gd name="T0" fmla="*/ 1 w 67"/>
                  <a:gd name="T1" fmla="*/ 40 h 41"/>
                  <a:gd name="T2" fmla="*/ 66 w 67"/>
                  <a:gd name="T3" fmla="*/ 3 h 41"/>
                  <a:gd name="T4" fmla="*/ 65 w 67"/>
                  <a:gd name="T5" fmla="*/ 0 h 41"/>
                  <a:gd name="T6" fmla="*/ 0 w 67"/>
                  <a:gd name="T7" fmla="*/ 37 h 41"/>
                  <a:gd name="T8" fmla="*/ 1 w 67"/>
                  <a:gd name="T9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1">
                    <a:moveTo>
                      <a:pt x="1" y="40"/>
                    </a:moveTo>
                    <a:lnTo>
                      <a:pt x="66" y="3"/>
                    </a:lnTo>
                    <a:lnTo>
                      <a:pt x="65" y="0"/>
                    </a:lnTo>
                    <a:lnTo>
                      <a:pt x="0" y="37"/>
                    </a:lnTo>
                    <a:lnTo>
                      <a:pt x="1" y="40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3400" y="1057"/>
                <a:ext cx="68" cy="42"/>
              </a:xfrm>
              <a:custGeom>
                <a:avLst/>
                <a:gdLst>
                  <a:gd name="T0" fmla="*/ 1 w 68"/>
                  <a:gd name="T1" fmla="*/ 41 h 42"/>
                  <a:gd name="T2" fmla="*/ 67 w 68"/>
                  <a:gd name="T3" fmla="*/ 3 h 42"/>
                  <a:gd name="T4" fmla="*/ 66 w 68"/>
                  <a:gd name="T5" fmla="*/ 0 h 42"/>
                  <a:gd name="T6" fmla="*/ 0 w 68"/>
                  <a:gd name="T7" fmla="*/ 39 h 42"/>
                  <a:gd name="T8" fmla="*/ 1 w 68"/>
                  <a:gd name="T9" fmla="*/ 4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42">
                    <a:moveTo>
                      <a:pt x="1" y="41"/>
                    </a:moveTo>
                    <a:lnTo>
                      <a:pt x="67" y="3"/>
                    </a:lnTo>
                    <a:lnTo>
                      <a:pt x="66" y="0"/>
                    </a:lnTo>
                    <a:lnTo>
                      <a:pt x="0" y="39"/>
                    </a:lnTo>
                    <a:lnTo>
                      <a:pt x="1" y="41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3425" y="1020"/>
                <a:ext cx="15" cy="623"/>
              </a:xfrm>
              <a:custGeom>
                <a:avLst/>
                <a:gdLst>
                  <a:gd name="T0" fmla="*/ 0 w 15"/>
                  <a:gd name="T1" fmla="*/ 622 h 623"/>
                  <a:gd name="T2" fmla="*/ 11 w 15"/>
                  <a:gd name="T3" fmla="*/ 0 h 623"/>
                  <a:gd name="T4" fmla="*/ 14 w 15"/>
                  <a:gd name="T5" fmla="*/ 622 h 623"/>
                  <a:gd name="T6" fmla="*/ 0 w 15"/>
                  <a:gd name="T7" fmla="*/ 62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623">
                    <a:moveTo>
                      <a:pt x="0" y="622"/>
                    </a:moveTo>
                    <a:lnTo>
                      <a:pt x="11" y="0"/>
                    </a:lnTo>
                    <a:lnTo>
                      <a:pt x="14" y="622"/>
                    </a:lnTo>
                    <a:lnTo>
                      <a:pt x="0" y="622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3839" y="1151"/>
                <a:ext cx="12" cy="506"/>
              </a:xfrm>
              <a:custGeom>
                <a:avLst/>
                <a:gdLst>
                  <a:gd name="T0" fmla="*/ 0 w 12"/>
                  <a:gd name="T1" fmla="*/ 505 h 506"/>
                  <a:gd name="T2" fmla="*/ 11 w 12"/>
                  <a:gd name="T3" fmla="*/ 0 h 506"/>
                  <a:gd name="T4" fmla="*/ 9 w 12"/>
                  <a:gd name="T5" fmla="*/ 503 h 506"/>
                  <a:gd name="T6" fmla="*/ 0 w 12"/>
                  <a:gd name="T7" fmla="*/ 50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506">
                    <a:moveTo>
                      <a:pt x="0" y="505"/>
                    </a:moveTo>
                    <a:lnTo>
                      <a:pt x="11" y="0"/>
                    </a:lnTo>
                    <a:lnTo>
                      <a:pt x="9" y="503"/>
                    </a:lnTo>
                    <a:lnTo>
                      <a:pt x="0" y="505"/>
                    </a:lnTo>
                  </a:path>
                </a:pathLst>
              </a:custGeom>
              <a:solidFill>
                <a:srgbClr val="ABABAB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1" name="Line 83"/>
              <p:cNvSpPr>
                <a:spLocks noChangeShapeType="1"/>
              </p:cNvSpPr>
              <p:nvPr/>
            </p:nvSpPr>
            <p:spPr bwMode="auto">
              <a:xfrm>
                <a:off x="3405" y="1170"/>
                <a:ext cx="0" cy="2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3401" y="1169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6 w 8"/>
                  <a:gd name="T3" fmla="*/ 1 h 6"/>
                  <a:gd name="T4" fmla="*/ 7 w 8"/>
                  <a:gd name="T5" fmla="*/ 2 h 6"/>
                  <a:gd name="T6" fmla="*/ 6 w 8"/>
                  <a:gd name="T7" fmla="*/ 4 h 6"/>
                  <a:gd name="T8" fmla="*/ 4 w 8"/>
                  <a:gd name="T9" fmla="*/ 5 h 6"/>
                  <a:gd name="T10" fmla="*/ 1 w 8"/>
                  <a:gd name="T11" fmla="*/ 4 h 6"/>
                  <a:gd name="T12" fmla="*/ 0 w 8"/>
                  <a:gd name="T13" fmla="*/ 2 h 6"/>
                  <a:gd name="T14" fmla="*/ 1 w 8"/>
                  <a:gd name="T15" fmla="*/ 1 h 6"/>
                  <a:gd name="T16" fmla="*/ 4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3" name="Line 85"/>
              <p:cNvSpPr>
                <a:spLocks noChangeShapeType="1"/>
              </p:cNvSpPr>
              <p:nvPr/>
            </p:nvSpPr>
            <p:spPr bwMode="auto">
              <a:xfrm>
                <a:off x="3401" y="1255"/>
                <a:ext cx="0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4" name="Line 86"/>
              <p:cNvSpPr>
                <a:spLocks noChangeShapeType="1"/>
              </p:cNvSpPr>
              <p:nvPr/>
            </p:nvSpPr>
            <p:spPr bwMode="auto">
              <a:xfrm>
                <a:off x="3406" y="1097"/>
                <a:ext cx="0" cy="2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3364" y="1085"/>
                <a:ext cx="554" cy="139"/>
              </a:xfrm>
              <a:custGeom>
                <a:avLst/>
                <a:gdLst>
                  <a:gd name="T0" fmla="*/ 0 w 554"/>
                  <a:gd name="T1" fmla="*/ 0 h 139"/>
                  <a:gd name="T2" fmla="*/ 26 w 554"/>
                  <a:gd name="T3" fmla="*/ 6 h 139"/>
                  <a:gd name="T4" fmla="*/ 51 w 554"/>
                  <a:gd name="T5" fmla="*/ 9 h 139"/>
                  <a:gd name="T6" fmla="*/ 76 w 554"/>
                  <a:gd name="T7" fmla="*/ 11 h 139"/>
                  <a:gd name="T8" fmla="*/ 100 w 554"/>
                  <a:gd name="T9" fmla="*/ 12 h 139"/>
                  <a:gd name="T10" fmla="*/ 150 w 554"/>
                  <a:gd name="T11" fmla="*/ 37 h 139"/>
                  <a:gd name="T12" fmla="*/ 201 w 554"/>
                  <a:gd name="T13" fmla="*/ 58 h 139"/>
                  <a:gd name="T14" fmla="*/ 253 w 554"/>
                  <a:gd name="T15" fmla="*/ 76 h 139"/>
                  <a:gd name="T16" fmla="*/ 304 w 554"/>
                  <a:gd name="T17" fmla="*/ 90 h 139"/>
                  <a:gd name="T18" fmla="*/ 355 w 554"/>
                  <a:gd name="T19" fmla="*/ 101 h 139"/>
                  <a:gd name="T20" fmla="*/ 407 w 554"/>
                  <a:gd name="T21" fmla="*/ 110 h 139"/>
                  <a:gd name="T22" fmla="*/ 458 w 554"/>
                  <a:gd name="T23" fmla="*/ 116 h 139"/>
                  <a:gd name="T24" fmla="*/ 508 w 554"/>
                  <a:gd name="T25" fmla="*/ 120 h 139"/>
                  <a:gd name="T26" fmla="*/ 520 w 554"/>
                  <a:gd name="T27" fmla="*/ 127 h 139"/>
                  <a:gd name="T28" fmla="*/ 531 w 554"/>
                  <a:gd name="T29" fmla="*/ 132 h 139"/>
                  <a:gd name="T30" fmla="*/ 542 w 554"/>
                  <a:gd name="T31" fmla="*/ 135 h 139"/>
                  <a:gd name="T32" fmla="*/ 553 w 554"/>
                  <a:gd name="T33" fmla="*/ 13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4" h="139">
                    <a:moveTo>
                      <a:pt x="0" y="0"/>
                    </a:moveTo>
                    <a:lnTo>
                      <a:pt x="26" y="6"/>
                    </a:lnTo>
                    <a:lnTo>
                      <a:pt x="51" y="9"/>
                    </a:lnTo>
                    <a:lnTo>
                      <a:pt x="76" y="11"/>
                    </a:lnTo>
                    <a:lnTo>
                      <a:pt x="100" y="12"/>
                    </a:lnTo>
                    <a:lnTo>
                      <a:pt x="150" y="37"/>
                    </a:lnTo>
                    <a:lnTo>
                      <a:pt x="201" y="58"/>
                    </a:lnTo>
                    <a:lnTo>
                      <a:pt x="253" y="76"/>
                    </a:lnTo>
                    <a:lnTo>
                      <a:pt x="304" y="90"/>
                    </a:lnTo>
                    <a:lnTo>
                      <a:pt x="355" y="101"/>
                    </a:lnTo>
                    <a:lnTo>
                      <a:pt x="407" y="110"/>
                    </a:lnTo>
                    <a:lnTo>
                      <a:pt x="458" y="116"/>
                    </a:lnTo>
                    <a:lnTo>
                      <a:pt x="508" y="120"/>
                    </a:lnTo>
                    <a:lnTo>
                      <a:pt x="520" y="127"/>
                    </a:lnTo>
                    <a:lnTo>
                      <a:pt x="531" y="132"/>
                    </a:lnTo>
                    <a:lnTo>
                      <a:pt x="542" y="135"/>
                    </a:lnTo>
                    <a:lnTo>
                      <a:pt x="553" y="138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3365" y="1167"/>
                <a:ext cx="505" cy="90"/>
              </a:xfrm>
              <a:custGeom>
                <a:avLst/>
                <a:gdLst>
                  <a:gd name="T0" fmla="*/ 4 w 505"/>
                  <a:gd name="T1" fmla="*/ 1 h 90"/>
                  <a:gd name="T2" fmla="*/ 11 w 505"/>
                  <a:gd name="T3" fmla="*/ 2 h 90"/>
                  <a:gd name="T4" fmla="*/ 17 w 505"/>
                  <a:gd name="T5" fmla="*/ 2 h 90"/>
                  <a:gd name="T6" fmla="*/ 23 w 505"/>
                  <a:gd name="T7" fmla="*/ 3 h 90"/>
                  <a:gd name="T8" fmla="*/ 30 w 505"/>
                  <a:gd name="T9" fmla="*/ 4 h 90"/>
                  <a:gd name="T10" fmla="*/ 36 w 505"/>
                  <a:gd name="T11" fmla="*/ 4 h 90"/>
                  <a:gd name="T12" fmla="*/ 42 w 505"/>
                  <a:gd name="T13" fmla="*/ 4 h 90"/>
                  <a:gd name="T14" fmla="*/ 49 w 505"/>
                  <a:gd name="T15" fmla="*/ 5 h 90"/>
                  <a:gd name="T16" fmla="*/ 55 w 505"/>
                  <a:gd name="T17" fmla="*/ 5 h 90"/>
                  <a:gd name="T18" fmla="*/ 61 w 505"/>
                  <a:gd name="T19" fmla="*/ 4 h 90"/>
                  <a:gd name="T20" fmla="*/ 68 w 505"/>
                  <a:gd name="T21" fmla="*/ 4 h 90"/>
                  <a:gd name="T22" fmla="*/ 74 w 505"/>
                  <a:gd name="T23" fmla="*/ 4 h 90"/>
                  <a:gd name="T24" fmla="*/ 80 w 505"/>
                  <a:gd name="T25" fmla="*/ 4 h 90"/>
                  <a:gd name="T26" fmla="*/ 87 w 505"/>
                  <a:gd name="T27" fmla="*/ 3 h 90"/>
                  <a:gd name="T28" fmla="*/ 93 w 505"/>
                  <a:gd name="T29" fmla="*/ 3 h 90"/>
                  <a:gd name="T30" fmla="*/ 99 w 505"/>
                  <a:gd name="T31" fmla="*/ 3 h 90"/>
                  <a:gd name="T32" fmla="*/ 107 w 505"/>
                  <a:gd name="T33" fmla="*/ 5 h 90"/>
                  <a:gd name="T34" fmla="*/ 119 w 505"/>
                  <a:gd name="T35" fmla="*/ 10 h 90"/>
                  <a:gd name="T36" fmla="*/ 132 w 505"/>
                  <a:gd name="T37" fmla="*/ 15 h 90"/>
                  <a:gd name="T38" fmla="*/ 144 w 505"/>
                  <a:gd name="T39" fmla="*/ 20 h 90"/>
                  <a:gd name="T40" fmla="*/ 154 w 505"/>
                  <a:gd name="T41" fmla="*/ 23 h 90"/>
                  <a:gd name="T42" fmla="*/ 167 w 505"/>
                  <a:gd name="T43" fmla="*/ 28 h 90"/>
                  <a:gd name="T44" fmla="*/ 179 w 505"/>
                  <a:gd name="T45" fmla="*/ 32 h 90"/>
                  <a:gd name="T46" fmla="*/ 192 w 505"/>
                  <a:gd name="T47" fmla="*/ 36 h 90"/>
                  <a:gd name="T48" fmla="*/ 203 w 505"/>
                  <a:gd name="T49" fmla="*/ 40 h 90"/>
                  <a:gd name="T50" fmla="*/ 214 w 505"/>
                  <a:gd name="T51" fmla="*/ 43 h 90"/>
                  <a:gd name="T52" fmla="*/ 227 w 505"/>
                  <a:gd name="T53" fmla="*/ 47 h 90"/>
                  <a:gd name="T54" fmla="*/ 240 w 505"/>
                  <a:gd name="T55" fmla="*/ 50 h 90"/>
                  <a:gd name="T56" fmla="*/ 253 w 505"/>
                  <a:gd name="T57" fmla="*/ 54 h 90"/>
                  <a:gd name="T58" fmla="*/ 262 w 505"/>
                  <a:gd name="T59" fmla="*/ 56 h 90"/>
                  <a:gd name="T60" fmla="*/ 275 w 505"/>
                  <a:gd name="T61" fmla="*/ 59 h 90"/>
                  <a:gd name="T62" fmla="*/ 288 w 505"/>
                  <a:gd name="T63" fmla="*/ 62 h 90"/>
                  <a:gd name="T64" fmla="*/ 301 w 505"/>
                  <a:gd name="T65" fmla="*/ 65 h 90"/>
                  <a:gd name="T66" fmla="*/ 310 w 505"/>
                  <a:gd name="T67" fmla="*/ 66 h 90"/>
                  <a:gd name="T68" fmla="*/ 323 w 505"/>
                  <a:gd name="T69" fmla="*/ 69 h 90"/>
                  <a:gd name="T70" fmla="*/ 336 w 505"/>
                  <a:gd name="T71" fmla="*/ 71 h 90"/>
                  <a:gd name="T72" fmla="*/ 349 w 505"/>
                  <a:gd name="T73" fmla="*/ 74 h 90"/>
                  <a:gd name="T74" fmla="*/ 358 w 505"/>
                  <a:gd name="T75" fmla="*/ 75 h 90"/>
                  <a:gd name="T76" fmla="*/ 371 w 505"/>
                  <a:gd name="T77" fmla="*/ 77 h 90"/>
                  <a:gd name="T78" fmla="*/ 384 w 505"/>
                  <a:gd name="T79" fmla="*/ 79 h 90"/>
                  <a:gd name="T80" fmla="*/ 397 w 505"/>
                  <a:gd name="T81" fmla="*/ 80 h 90"/>
                  <a:gd name="T82" fmla="*/ 408 w 505"/>
                  <a:gd name="T83" fmla="*/ 82 h 90"/>
                  <a:gd name="T84" fmla="*/ 419 w 505"/>
                  <a:gd name="T85" fmla="*/ 83 h 90"/>
                  <a:gd name="T86" fmla="*/ 431 w 505"/>
                  <a:gd name="T87" fmla="*/ 84 h 90"/>
                  <a:gd name="T88" fmla="*/ 444 w 505"/>
                  <a:gd name="T89" fmla="*/ 85 h 90"/>
                  <a:gd name="T90" fmla="*/ 457 w 505"/>
                  <a:gd name="T91" fmla="*/ 86 h 90"/>
                  <a:gd name="T92" fmla="*/ 466 w 505"/>
                  <a:gd name="T93" fmla="*/ 87 h 90"/>
                  <a:gd name="T94" fmla="*/ 479 w 505"/>
                  <a:gd name="T95" fmla="*/ 88 h 90"/>
                  <a:gd name="T96" fmla="*/ 491 w 505"/>
                  <a:gd name="T97" fmla="*/ 88 h 90"/>
                  <a:gd name="T98" fmla="*/ 504 w 505"/>
                  <a:gd name="T99" fmla="*/ 89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05" h="9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2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1" y="4"/>
                    </a:lnTo>
                    <a:lnTo>
                      <a:pt x="33" y="4"/>
                    </a:lnTo>
                    <a:lnTo>
                      <a:pt x="35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2" y="4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50" y="5"/>
                    </a:lnTo>
                    <a:lnTo>
                      <a:pt x="51" y="5"/>
                    </a:lnTo>
                    <a:lnTo>
                      <a:pt x="53" y="5"/>
                    </a:lnTo>
                    <a:lnTo>
                      <a:pt x="55" y="5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6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2" y="3"/>
                    </a:lnTo>
                    <a:lnTo>
                      <a:pt x="84" y="3"/>
                    </a:lnTo>
                    <a:lnTo>
                      <a:pt x="85" y="3"/>
                    </a:lnTo>
                    <a:lnTo>
                      <a:pt x="87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3" y="3"/>
                    </a:lnTo>
                    <a:lnTo>
                      <a:pt x="94" y="3"/>
                    </a:lnTo>
                    <a:lnTo>
                      <a:pt x="96" y="3"/>
                    </a:lnTo>
                    <a:lnTo>
                      <a:pt x="98" y="3"/>
                    </a:lnTo>
                    <a:lnTo>
                      <a:pt x="99" y="3"/>
                    </a:lnTo>
                    <a:lnTo>
                      <a:pt x="101" y="2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7" y="5"/>
                    </a:lnTo>
                    <a:lnTo>
                      <a:pt x="110" y="7"/>
                    </a:lnTo>
                    <a:lnTo>
                      <a:pt x="113" y="8"/>
                    </a:lnTo>
                    <a:lnTo>
                      <a:pt x="116" y="9"/>
                    </a:lnTo>
                    <a:lnTo>
                      <a:pt x="119" y="10"/>
                    </a:lnTo>
                    <a:lnTo>
                      <a:pt x="123" y="11"/>
                    </a:lnTo>
                    <a:lnTo>
                      <a:pt x="126" y="13"/>
                    </a:lnTo>
                    <a:lnTo>
                      <a:pt x="129" y="14"/>
                    </a:lnTo>
                    <a:lnTo>
                      <a:pt x="132" y="15"/>
                    </a:lnTo>
                    <a:lnTo>
                      <a:pt x="135" y="17"/>
                    </a:lnTo>
                    <a:lnTo>
                      <a:pt x="138" y="18"/>
                    </a:lnTo>
                    <a:lnTo>
                      <a:pt x="141" y="19"/>
                    </a:lnTo>
                    <a:lnTo>
                      <a:pt x="144" y="20"/>
                    </a:lnTo>
                    <a:lnTo>
                      <a:pt x="148" y="21"/>
                    </a:lnTo>
                    <a:lnTo>
                      <a:pt x="151" y="22"/>
                    </a:lnTo>
                    <a:lnTo>
                      <a:pt x="152" y="23"/>
                    </a:lnTo>
                    <a:lnTo>
                      <a:pt x="154" y="23"/>
                    </a:lnTo>
                    <a:lnTo>
                      <a:pt x="157" y="24"/>
                    </a:lnTo>
                    <a:lnTo>
                      <a:pt x="160" y="26"/>
                    </a:lnTo>
                    <a:lnTo>
                      <a:pt x="163" y="27"/>
                    </a:lnTo>
                    <a:lnTo>
                      <a:pt x="167" y="28"/>
                    </a:lnTo>
                    <a:lnTo>
                      <a:pt x="170" y="29"/>
                    </a:lnTo>
                    <a:lnTo>
                      <a:pt x="173" y="30"/>
                    </a:lnTo>
                    <a:lnTo>
                      <a:pt x="176" y="31"/>
                    </a:lnTo>
                    <a:lnTo>
                      <a:pt x="179" y="32"/>
                    </a:lnTo>
                    <a:lnTo>
                      <a:pt x="183" y="33"/>
                    </a:lnTo>
                    <a:lnTo>
                      <a:pt x="186" y="34"/>
                    </a:lnTo>
                    <a:lnTo>
                      <a:pt x="189" y="35"/>
                    </a:lnTo>
                    <a:lnTo>
                      <a:pt x="192" y="36"/>
                    </a:lnTo>
                    <a:lnTo>
                      <a:pt x="195" y="37"/>
                    </a:lnTo>
                    <a:lnTo>
                      <a:pt x="198" y="38"/>
                    </a:lnTo>
                    <a:lnTo>
                      <a:pt x="202" y="39"/>
                    </a:lnTo>
                    <a:lnTo>
                      <a:pt x="203" y="40"/>
                    </a:lnTo>
                    <a:lnTo>
                      <a:pt x="205" y="40"/>
                    </a:lnTo>
                    <a:lnTo>
                      <a:pt x="208" y="41"/>
                    </a:lnTo>
                    <a:lnTo>
                      <a:pt x="211" y="42"/>
                    </a:lnTo>
                    <a:lnTo>
                      <a:pt x="214" y="43"/>
                    </a:lnTo>
                    <a:lnTo>
                      <a:pt x="218" y="44"/>
                    </a:lnTo>
                    <a:lnTo>
                      <a:pt x="221" y="45"/>
                    </a:lnTo>
                    <a:lnTo>
                      <a:pt x="224" y="46"/>
                    </a:lnTo>
                    <a:lnTo>
                      <a:pt x="227" y="47"/>
                    </a:lnTo>
                    <a:lnTo>
                      <a:pt x="230" y="48"/>
                    </a:lnTo>
                    <a:lnTo>
                      <a:pt x="233" y="48"/>
                    </a:lnTo>
                    <a:lnTo>
                      <a:pt x="237" y="49"/>
                    </a:lnTo>
                    <a:lnTo>
                      <a:pt x="240" y="50"/>
                    </a:lnTo>
                    <a:lnTo>
                      <a:pt x="243" y="51"/>
                    </a:lnTo>
                    <a:lnTo>
                      <a:pt x="246" y="52"/>
                    </a:lnTo>
                    <a:lnTo>
                      <a:pt x="250" y="53"/>
                    </a:lnTo>
                    <a:lnTo>
                      <a:pt x="253" y="54"/>
                    </a:lnTo>
                    <a:lnTo>
                      <a:pt x="254" y="54"/>
                    </a:lnTo>
                    <a:lnTo>
                      <a:pt x="256" y="54"/>
                    </a:lnTo>
                    <a:lnTo>
                      <a:pt x="259" y="55"/>
                    </a:lnTo>
                    <a:lnTo>
                      <a:pt x="262" y="56"/>
                    </a:lnTo>
                    <a:lnTo>
                      <a:pt x="266" y="57"/>
                    </a:lnTo>
                    <a:lnTo>
                      <a:pt x="269" y="57"/>
                    </a:lnTo>
                    <a:lnTo>
                      <a:pt x="272" y="58"/>
                    </a:lnTo>
                    <a:lnTo>
                      <a:pt x="275" y="59"/>
                    </a:lnTo>
                    <a:lnTo>
                      <a:pt x="278" y="60"/>
                    </a:lnTo>
                    <a:lnTo>
                      <a:pt x="281" y="60"/>
                    </a:lnTo>
                    <a:lnTo>
                      <a:pt x="285" y="61"/>
                    </a:lnTo>
                    <a:lnTo>
                      <a:pt x="288" y="62"/>
                    </a:lnTo>
                    <a:lnTo>
                      <a:pt x="291" y="63"/>
                    </a:lnTo>
                    <a:lnTo>
                      <a:pt x="294" y="63"/>
                    </a:lnTo>
                    <a:lnTo>
                      <a:pt x="297" y="64"/>
                    </a:lnTo>
                    <a:lnTo>
                      <a:pt x="301" y="65"/>
                    </a:lnTo>
                    <a:lnTo>
                      <a:pt x="304" y="65"/>
                    </a:lnTo>
                    <a:lnTo>
                      <a:pt x="305" y="66"/>
                    </a:lnTo>
                    <a:lnTo>
                      <a:pt x="307" y="66"/>
                    </a:lnTo>
                    <a:lnTo>
                      <a:pt x="310" y="66"/>
                    </a:lnTo>
                    <a:lnTo>
                      <a:pt x="313" y="67"/>
                    </a:lnTo>
                    <a:lnTo>
                      <a:pt x="317" y="68"/>
                    </a:lnTo>
                    <a:lnTo>
                      <a:pt x="320" y="69"/>
                    </a:lnTo>
                    <a:lnTo>
                      <a:pt x="323" y="69"/>
                    </a:lnTo>
                    <a:lnTo>
                      <a:pt x="326" y="70"/>
                    </a:lnTo>
                    <a:lnTo>
                      <a:pt x="330" y="70"/>
                    </a:lnTo>
                    <a:lnTo>
                      <a:pt x="333" y="71"/>
                    </a:lnTo>
                    <a:lnTo>
                      <a:pt x="336" y="71"/>
                    </a:lnTo>
                    <a:lnTo>
                      <a:pt x="339" y="72"/>
                    </a:lnTo>
                    <a:lnTo>
                      <a:pt x="342" y="72"/>
                    </a:lnTo>
                    <a:lnTo>
                      <a:pt x="345" y="73"/>
                    </a:lnTo>
                    <a:lnTo>
                      <a:pt x="349" y="74"/>
                    </a:lnTo>
                    <a:lnTo>
                      <a:pt x="352" y="74"/>
                    </a:lnTo>
                    <a:lnTo>
                      <a:pt x="355" y="75"/>
                    </a:lnTo>
                    <a:lnTo>
                      <a:pt x="357" y="75"/>
                    </a:lnTo>
                    <a:lnTo>
                      <a:pt x="358" y="75"/>
                    </a:lnTo>
                    <a:lnTo>
                      <a:pt x="361" y="75"/>
                    </a:lnTo>
                    <a:lnTo>
                      <a:pt x="365" y="76"/>
                    </a:lnTo>
                    <a:lnTo>
                      <a:pt x="368" y="77"/>
                    </a:lnTo>
                    <a:lnTo>
                      <a:pt x="371" y="77"/>
                    </a:lnTo>
                    <a:lnTo>
                      <a:pt x="374" y="78"/>
                    </a:lnTo>
                    <a:lnTo>
                      <a:pt x="378" y="78"/>
                    </a:lnTo>
                    <a:lnTo>
                      <a:pt x="381" y="78"/>
                    </a:lnTo>
                    <a:lnTo>
                      <a:pt x="384" y="79"/>
                    </a:lnTo>
                    <a:lnTo>
                      <a:pt x="387" y="79"/>
                    </a:lnTo>
                    <a:lnTo>
                      <a:pt x="390" y="80"/>
                    </a:lnTo>
                    <a:lnTo>
                      <a:pt x="394" y="80"/>
                    </a:lnTo>
                    <a:lnTo>
                      <a:pt x="397" y="80"/>
                    </a:lnTo>
                    <a:lnTo>
                      <a:pt x="400" y="81"/>
                    </a:lnTo>
                    <a:lnTo>
                      <a:pt x="403" y="81"/>
                    </a:lnTo>
                    <a:lnTo>
                      <a:pt x="406" y="82"/>
                    </a:lnTo>
                    <a:lnTo>
                      <a:pt x="408" y="82"/>
                    </a:lnTo>
                    <a:lnTo>
                      <a:pt x="409" y="82"/>
                    </a:lnTo>
                    <a:lnTo>
                      <a:pt x="412" y="82"/>
                    </a:lnTo>
                    <a:lnTo>
                      <a:pt x="416" y="83"/>
                    </a:lnTo>
                    <a:lnTo>
                      <a:pt x="419" y="83"/>
                    </a:lnTo>
                    <a:lnTo>
                      <a:pt x="422" y="84"/>
                    </a:lnTo>
                    <a:lnTo>
                      <a:pt x="425" y="84"/>
                    </a:lnTo>
                    <a:lnTo>
                      <a:pt x="428" y="84"/>
                    </a:lnTo>
                    <a:lnTo>
                      <a:pt x="431" y="84"/>
                    </a:lnTo>
                    <a:lnTo>
                      <a:pt x="435" y="84"/>
                    </a:lnTo>
                    <a:lnTo>
                      <a:pt x="438" y="85"/>
                    </a:lnTo>
                    <a:lnTo>
                      <a:pt x="441" y="85"/>
                    </a:lnTo>
                    <a:lnTo>
                      <a:pt x="444" y="85"/>
                    </a:lnTo>
                    <a:lnTo>
                      <a:pt x="447" y="86"/>
                    </a:lnTo>
                    <a:lnTo>
                      <a:pt x="450" y="86"/>
                    </a:lnTo>
                    <a:lnTo>
                      <a:pt x="454" y="86"/>
                    </a:lnTo>
                    <a:lnTo>
                      <a:pt x="457" y="86"/>
                    </a:lnTo>
                    <a:lnTo>
                      <a:pt x="459" y="87"/>
                    </a:lnTo>
                    <a:lnTo>
                      <a:pt x="460" y="87"/>
                    </a:lnTo>
                    <a:lnTo>
                      <a:pt x="463" y="87"/>
                    </a:lnTo>
                    <a:lnTo>
                      <a:pt x="466" y="87"/>
                    </a:lnTo>
                    <a:lnTo>
                      <a:pt x="470" y="87"/>
                    </a:lnTo>
                    <a:lnTo>
                      <a:pt x="473" y="87"/>
                    </a:lnTo>
                    <a:lnTo>
                      <a:pt x="476" y="87"/>
                    </a:lnTo>
                    <a:lnTo>
                      <a:pt x="479" y="88"/>
                    </a:lnTo>
                    <a:lnTo>
                      <a:pt x="482" y="88"/>
                    </a:lnTo>
                    <a:lnTo>
                      <a:pt x="485" y="88"/>
                    </a:lnTo>
                    <a:lnTo>
                      <a:pt x="488" y="88"/>
                    </a:lnTo>
                    <a:lnTo>
                      <a:pt x="491" y="88"/>
                    </a:lnTo>
                    <a:lnTo>
                      <a:pt x="495" y="89"/>
                    </a:lnTo>
                    <a:lnTo>
                      <a:pt x="498" y="89"/>
                    </a:lnTo>
                    <a:lnTo>
                      <a:pt x="501" y="89"/>
                    </a:lnTo>
                    <a:lnTo>
                      <a:pt x="504" y="8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3365" y="1246"/>
                <a:ext cx="553" cy="71"/>
              </a:xfrm>
              <a:custGeom>
                <a:avLst/>
                <a:gdLst>
                  <a:gd name="T0" fmla="*/ 0 w 553"/>
                  <a:gd name="T1" fmla="*/ 0 h 71"/>
                  <a:gd name="T2" fmla="*/ 26 w 553"/>
                  <a:gd name="T3" fmla="*/ 5 h 71"/>
                  <a:gd name="T4" fmla="*/ 51 w 553"/>
                  <a:gd name="T5" fmla="*/ 8 h 71"/>
                  <a:gd name="T6" fmla="*/ 75 w 553"/>
                  <a:gd name="T7" fmla="*/ 9 h 71"/>
                  <a:gd name="T8" fmla="*/ 99 w 553"/>
                  <a:gd name="T9" fmla="*/ 9 h 71"/>
                  <a:gd name="T10" fmla="*/ 150 w 553"/>
                  <a:gd name="T11" fmla="*/ 21 h 71"/>
                  <a:gd name="T12" fmla="*/ 202 w 553"/>
                  <a:gd name="T13" fmla="*/ 31 h 71"/>
                  <a:gd name="T14" fmla="*/ 253 w 553"/>
                  <a:gd name="T15" fmla="*/ 39 h 71"/>
                  <a:gd name="T16" fmla="*/ 304 w 553"/>
                  <a:gd name="T17" fmla="*/ 45 h 71"/>
                  <a:gd name="T18" fmla="*/ 354 w 553"/>
                  <a:gd name="T19" fmla="*/ 50 h 71"/>
                  <a:gd name="T20" fmla="*/ 406 w 553"/>
                  <a:gd name="T21" fmla="*/ 54 h 71"/>
                  <a:gd name="T22" fmla="*/ 456 w 553"/>
                  <a:gd name="T23" fmla="*/ 58 h 71"/>
                  <a:gd name="T24" fmla="*/ 507 w 553"/>
                  <a:gd name="T25" fmla="*/ 61 h 71"/>
                  <a:gd name="T26" fmla="*/ 518 w 553"/>
                  <a:gd name="T27" fmla="*/ 66 h 71"/>
                  <a:gd name="T28" fmla="*/ 529 w 553"/>
                  <a:gd name="T29" fmla="*/ 69 h 71"/>
                  <a:gd name="T30" fmla="*/ 540 w 553"/>
                  <a:gd name="T31" fmla="*/ 70 h 71"/>
                  <a:gd name="T32" fmla="*/ 552 w 553"/>
                  <a:gd name="T33" fmla="*/ 6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3" h="71">
                    <a:moveTo>
                      <a:pt x="0" y="0"/>
                    </a:moveTo>
                    <a:lnTo>
                      <a:pt x="26" y="5"/>
                    </a:lnTo>
                    <a:lnTo>
                      <a:pt x="51" y="8"/>
                    </a:lnTo>
                    <a:lnTo>
                      <a:pt x="75" y="9"/>
                    </a:lnTo>
                    <a:lnTo>
                      <a:pt x="99" y="9"/>
                    </a:lnTo>
                    <a:lnTo>
                      <a:pt x="150" y="21"/>
                    </a:lnTo>
                    <a:lnTo>
                      <a:pt x="202" y="31"/>
                    </a:lnTo>
                    <a:lnTo>
                      <a:pt x="253" y="39"/>
                    </a:lnTo>
                    <a:lnTo>
                      <a:pt x="304" y="45"/>
                    </a:lnTo>
                    <a:lnTo>
                      <a:pt x="354" y="50"/>
                    </a:lnTo>
                    <a:lnTo>
                      <a:pt x="406" y="54"/>
                    </a:lnTo>
                    <a:lnTo>
                      <a:pt x="456" y="58"/>
                    </a:lnTo>
                    <a:lnTo>
                      <a:pt x="507" y="61"/>
                    </a:lnTo>
                    <a:lnTo>
                      <a:pt x="518" y="66"/>
                    </a:lnTo>
                    <a:lnTo>
                      <a:pt x="529" y="69"/>
                    </a:lnTo>
                    <a:lnTo>
                      <a:pt x="540" y="70"/>
                    </a:lnTo>
                    <a:lnTo>
                      <a:pt x="552" y="69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3869" y="1256"/>
                <a:ext cx="49" cy="12"/>
              </a:xfrm>
              <a:custGeom>
                <a:avLst/>
                <a:gdLst>
                  <a:gd name="T0" fmla="*/ 0 w 49"/>
                  <a:gd name="T1" fmla="*/ 0 h 12"/>
                  <a:gd name="T2" fmla="*/ 3 w 49"/>
                  <a:gd name="T3" fmla="*/ 0 h 12"/>
                  <a:gd name="T4" fmla="*/ 5 w 49"/>
                  <a:gd name="T5" fmla="*/ 1 h 12"/>
                  <a:gd name="T6" fmla="*/ 6 w 49"/>
                  <a:gd name="T7" fmla="*/ 1 h 12"/>
                  <a:gd name="T8" fmla="*/ 8 w 49"/>
                  <a:gd name="T9" fmla="*/ 2 h 12"/>
                  <a:gd name="T10" fmla="*/ 9 w 49"/>
                  <a:gd name="T11" fmla="*/ 3 h 12"/>
                  <a:gd name="T12" fmla="*/ 11 w 49"/>
                  <a:gd name="T13" fmla="*/ 3 h 12"/>
                  <a:gd name="T14" fmla="*/ 12 w 49"/>
                  <a:gd name="T15" fmla="*/ 4 h 12"/>
                  <a:gd name="T16" fmla="*/ 14 w 49"/>
                  <a:gd name="T17" fmla="*/ 4 h 12"/>
                  <a:gd name="T18" fmla="*/ 15 w 49"/>
                  <a:gd name="T19" fmla="*/ 5 h 12"/>
                  <a:gd name="T20" fmla="*/ 16 w 49"/>
                  <a:gd name="T21" fmla="*/ 5 h 12"/>
                  <a:gd name="T22" fmla="*/ 18 w 49"/>
                  <a:gd name="T23" fmla="*/ 6 h 12"/>
                  <a:gd name="T24" fmla="*/ 19 w 49"/>
                  <a:gd name="T25" fmla="*/ 6 h 12"/>
                  <a:gd name="T26" fmla="*/ 21 w 49"/>
                  <a:gd name="T27" fmla="*/ 7 h 12"/>
                  <a:gd name="T28" fmla="*/ 22 w 49"/>
                  <a:gd name="T29" fmla="*/ 7 h 12"/>
                  <a:gd name="T30" fmla="*/ 24 w 49"/>
                  <a:gd name="T31" fmla="*/ 8 h 12"/>
                  <a:gd name="T32" fmla="*/ 25 w 49"/>
                  <a:gd name="T33" fmla="*/ 8 h 12"/>
                  <a:gd name="T34" fmla="*/ 27 w 49"/>
                  <a:gd name="T35" fmla="*/ 8 h 12"/>
                  <a:gd name="T36" fmla="*/ 28 w 49"/>
                  <a:gd name="T37" fmla="*/ 9 h 12"/>
                  <a:gd name="T38" fmla="*/ 29 w 49"/>
                  <a:gd name="T39" fmla="*/ 9 h 12"/>
                  <a:gd name="T40" fmla="*/ 31 w 49"/>
                  <a:gd name="T41" fmla="*/ 10 h 12"/>
                  <a:gd name="T42" fmla="*/ 32 w 49"/>
                  <a:gd name="T43" fmla="*/ 10 h 12"/>
                  <a:gd name="T44" fmla="*/ 33 w 49"/>
                  <a:gd name="T45" fmla="*/ 10 h 12"/>
                  <a:gd name="T46" fmla="*/ 35 w 49"/>
                  <a:gd name="T47" fmla="*/ 10 h 12"/>
                  <a:gd name="T48" fmla="*/ 36 w 49"/>
                  <a:gd name="T49" fmla="*/ 10 h 12"/>
                  <a:gd name="T50" fmla="*/ 38 w 49"/>
                  <a:gd name="T51" fmla="*/ 11 h 12"/>
                  <a:gd name="T52" fmla="*/ 39 w 49"/>
                  <a:gd name="T53" fmla="*/ 11 h 12"/>
                  <a:gd name="T54" fmla="*/ 40 w 49"/>
                  <a:gd name="T55" fmla="*/ 11 h 12"/>
                  <a:gd name="T56" fmla="*/ 41 w 49"/>
                  <a:gd name="T57" fmla="*/ 11 h 12"/>
                  <a:gd name="T58" fmla="*/ 43 w 49"/>
                  <a:gd name="T59" fmla="*/ 11 h 12"/>
                  <a:gd name="T60" fmla="*/ 44 w 49"/>
                  <a:gd name="T61" fmla="*/ 11 h 12"/>
                  <a:gd name="T62" fmla="*/ 45 w 49"/>
                  <a:gd name="T63" fmla="*/ 11 h 12"/>
                  <a:gd name="T64" fmla="*/ 47 w 49"/>
                  <a:gd name="T65" fmla="*/ 11 h 12"/>
                  <a:gd name="T66" fmla="*/ 48 w 49"/>
                  <a:gd name="T67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9" h="12">
                    <a:moveTo>
                      <a:pt x="0" y="0"/>
                    </a:move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2"/>
                    </a:lnTo>
                    <a:lnTo>
                      <a:pt x="9" y="3"/>
                    </a:lnTo>
                    <a:lnTo>
                      <a:pt x="11" y="3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5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21" y="7"/>
                    </a:lnTo>
                    <a:lnTo>
                      <a:pt x="22" y="7"/>
                    </a:lnTo>
                    <a:lnTo>
                      <a:pt x="24" y="8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8" y="9"/>
                    </a:lnTo>
                    <a:lnTo>
                      <a:pt x="29" y="9"/>
                    </a:lnTo>
                    <a:lnTo>
                      <a:pt x="31" y="10"/>
                    </a:lnTo>
                    <a:lnTo>
                      <a:pt x="32" y="10"/>
                    </a:lnTo>
                    <a:lnTo>
                      <a:pt x="33" y="10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40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45" y="11"/>
                    </a:lnTo>
                    <a:lnTo>
                      <a:pt x="47" y="11"/>
                    </a:lnTo>
                    <a:lnTo>
                      <a:pt x="48" y="11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3460" y="1066"/>
                <a:ext cx="10" cy="6"/>
              </a:xfrm>
              <a:custGeom>
                <a:avLst/>
                <a:gdLst>
                  <a:gd name="T0" fmla="*/ 4 w 10"/>
                  <a:gd name="T1" fmla="*/ 0 h 6"/>
                  <a:gd name="T2" fmla="*/ 8 w 10"/>
                  <a:gd name="T3" fmla="*/ 1 h 6"/>
                  <a:gd name="T4" fmla="*/ 9 w 10"/>
                  <a:gd name="T5" fmla="*/ 3 h 6"/>
                  <a:gd name="T6" fmla="*/ 8 w 10"/>
                  <a:gd name="T7" fmla="*/ 4 h 6"/>
                  <a:gd name="T8" fmla="*/ 4 w 10"/>
                  <a:gd name="T9" fmla="*/ 5 h 6"/>
                  <a:gd name="T10" fmla="*/ 1 w 10"/>
                  <a:gd name="T11" fmla="*/ 4 h 6"/>
                  <a:gd name="T12" fmla="*/ 0 w 10"/>
                  <a:gd name="T13" fmla="*/ 3 h 6"/>
                  <a:gd name="T14" fmla="*/ 1 w 10"/>
                  <a:gd name="T15" fmla="*/ 1 h 6"/>
                  <a:gd name="T16" fmla="*/ 4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3460" y="1074"/>
                <a:ext cx="10" cy="6"/>
              </a:xfrm>
              <a:custGeom>
                <a:avLst/>
                <a:gdLst>
                  <a:gd name="T0" fmla="*/ 4 w 10"/>
                  <a:gd name="T1" fmla="*/ 0 h 6"/>
                  <a:gd name="T2" fmla="*/ 8 w 10"/>
                  <a:gd name="T3" fmla="*/ 1 h 6"/>
                  <a:gd name="T4" fmla="*/ 9 w 10"/>
                  <a:gd name="T5" fmla="*/ 3 h 6"/>
                  <a:gd name="T6" fmla="*/ 8 w 10"/>
                  <a:gd name="T7" fmla="*/ 4 h 6"/>
                  <a:gd name="T8" fmla="*/ 4 w 10"/>
                  <a:gd name="T9" fmla="*/ 5 h 6"/>
                  <a:gd name="T10" fmla="*/ 1 w 10"/>
                  <a:gd name="T11" fmla="*/ 4 h 6"/>
                  <a:gd name="T12" fmla="*/ 0 w 10"/>
                  <a:gd name="T13" fmla="*/ 3 h 6"/>
                  <a:gd name="T14" fmla="*/ 1 w 10"/>
                  <a:gd name="T15" fmla="*/ 1 h 6"/>
                  <a:gd name="T16" fmla="*/ 4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3460" y="1082"/>
                <a:ext cx="10" cy="6"/>
              </a:xfrm>
              <a:custGeom>
                <a:avLst/>
                <a:gdLst>
                  <a:gd name="T0" fmla="*/ 4 w 10"/>
                  <a:gd name="T1" fmla="*/ 0 h 6"/>
                  <a:gd name="T2" fmla="*/ 8 w 10"/>
                  <a:gd name="T3" fmla="*/ 1 h 6"/>
                  <a:gd name="T4" fmla="*/ 9 w 10"/>
                  <a:gd name="T5" fmla="*/ 2 h 6"/>
                  <a:gd name="T6" fmla="*/ 8 w 10"/>
                  <a:gd name="T7" fmla="*/ 4 h 6"/>
                  <a:gd name="T8" fmla="*/ 4 w 10"/>
                  <a:gd name="T9" fmla="*/ 5 h 6"/>
                  <a:gd name="T10" fmla="*/ 1 w 10"/>
                  <a:gd name="T11" fmla="*/ 4 h 6"/>
                  <a:gd name="T12" fmla="*/ 0 w 10"/>
                  <a:gd name="T13" fmla="*/ 2 h 6"/>
                  <a:gd name="T14" fmla="*/ 1 w 10"/>
                  <a:gd name="T15" fmla="*/ 1 h 6"/>
                  <a:gd name="T16" fmla="*/ 4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3460" y="1090"/>
                <a:ext cx="10" cy="6"/>
              </a:xfrm>
              <a:custGeom>
                <a:avLst/>
                <a:gdLst>
                  <a:gd name="T0" fmla="*/ 4 w 10"/>
                  <a:gd name="T1" fmla="*/ 0 h 6"/>
                  <a:gd name="T2" fmla="*/ 8 w 10"/>
                  <a:gd name="T3" fmla="*/ 1 h 6"/>
                  <a:gd name="T4" fmla="*/ 9 w 10"/>
                  <a:gd name="T5" fmla="*/ 3 h 6"/>
                  <a:gd name="T6" fmla="*/ 8 w 10"/>
                  <a:gd name="T7" fmla="*/ 4 h 6"/>
                  <a:gd name="T8" fmla="*/ 4 w 10"/>
                  <a:gd name="T9" fmla="*/ 5 h 6"/>
                  <a:gd name="T10" fmla="*/ 1 w 10"/>
                  <a:gd name="T11" fmla="*/ 4 h 6"/>
                  <a:gd name="T12" fmla="*/ 0 w 10"/>
                  <a:gd name="T13" fmla="*/ 3 h 6"/>
                  <a:gd name="T14" fmla="*/ 1 w 10"/>
                  <a:gd name="T15" fmla="*/ 1 h 6"/>
                  <a:gd name="T16" fmla="*/ 4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3462" y="1138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8 w 10"/>
                  <a:gd name="T3" fmla="*/ 1 h 7"/>
                  <a:gd name="T4" fmla="*/ 9 w 10"/>
                  <a:gd name="T5" fmla="*/ 3 h 7"/>
                  <a:gd name="T6" fmla="*/ 8 w 10"/>
                  <a:gd name="T7" fmla="*/ 5 h 7"/>
                  <a:gd name="T8" fmla="*/ 5 w 10"/>
                  <a:gd name="T9" fmla="*/ 6 h 7"/>
                  <a:gd name="T10" fmla="*/ 1 w 10"/>
                  <a:gd name="T11" fmla="*/ 5 h 7"/>
                  <a:gd name="T12" fmla="*/ 0 w 10"/>
                  <a:gd name="T13" fmla="*/ 3 h 7"/>
                  <a:gd name="T14" fmla="*/ 1 w 10"/>
                  <a:gd name="T15" fmla="*/ 1 h 7"/>
                  <a:gd name="T16" fmla="*/ 5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3462" y="1145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8 w 10"/>
                  <a:gd name="T3" fmla="*/ 1 h 7"/>
                  <a:gd name="T4" fmla="*/ 9 w 10"/>
                  <a:gd name="T5" fmla="*/ 3 h 7"/>
                  <a:gd name="T6" fmla="*/ 8 w 10"/>
                  <a:gd name="T7" fmla="*/ 5 h 7"/>
                  <a:gd name="T8" fmla="*/ 5 w 10"/>
                  <a:gd name="T9" fmla="*/ 6 h 7"/>
                  <a:gd name="T10" fmla="*/ 1 w 10"/>
                  <a:gd name="T11" fmla="*/ 5 h 7"/>
                  <a:gd name="T12" fmla="*/ 0 w 10"/>
                  <a:gd name="T13" fmla="*/ 3 h 7"/>
                  <a:gd name="T14" fmla="*/ 1 w 10"/>
                  <a:gd name="T15" fmla="*/ 1 h 7"/>
                  <a:gd name="T16" fmla="*/ 5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3462" y="1153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8 w 10"/>
                  <a:gd name="T3" fmla="*/ 1 h 7"/>
                  <a:gd name="T4" fmla="*/ 9 w 10"/>
                  <a:gd name="T5" fmla="*/ 3 h 7"/>
                  <a:gd name="T6" fmla="*/ 8 w 10"/>
                  <a:gd name="T7" fmla="*/ 5 h 7"/>
                  <a:gd name="T8" fmla="*/ 5 w 10"/>
                  <a:gd name="T9" fmla="*/ 6 h 7"/>
                  <a:gd name="T10" fmla="*/ 1 w 10"/>
                  <a:gd name="T11" fmla="*/ 5 h 7"/>
                  <a:gd name="T12" fmla="*/ 0 w 10"/>
                  <a:gd name="T13" fmla="*/ 3 h 7"/>
                  <a:gd name="T14" fmla="*/ 1 w 10"/>
                  <a:gd name="T15" fmla="*/ 1 h 7"/>
                  <a:gd name="T16" fmla="*/ 5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3462" y="1161"/>
                <a:ext cx="10" cy="7"/>
              </a:xfrm>
              <a:custGeom>
                <a:avLst/>
                <a:gdLst>
                  <a:gd name="T0" fmla="*/ 5 w 10"/>
                  <a:gd name="T1" fmla="*/ 0 h 7"/>
                  <a:gd name="T2" fmla="*/ 8 w 10"/>
                  <a:gd name="T3" fmla="*/ 1 h 7"/>
                  <a:gd name="T4" fmla="*/ 9 w 10"/>
                  <a:gd name="T5" fmla="*/ 3 h 7"/>
                  <a:gd name="T6" fmla="*/ 8 w 10"/>
                  <a:gd name="T7" fmla="*/ 5 h 7"/>
                  <a:gd name="T8" fmla="*/ 5 w 10"/>
                  <a:gd name="T9" fmla="*/ 6 h 7"/>
                  <a:gd name="T10" fmla="*/ 1 w 10"/>
                  <a:gd name="T11" fmla="*/ 5 h 7"/>
                  <a:gd name="T12" fmla="*/ 0 w 10"/>
                  <a:gd name="T13" fmla="*/ 3 h 7"/>
                  <a:gd name="T14" fmla="*/ 1 w 10"/>
                  <a:gd name="T15" fmla="*/ 1 h 7"/>
                  <a:gd name="T16" fmla="*/ 5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5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5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3460" y="1223"/>
                <a:ext cx="10" cy="7"/>
              </a:xfrm>
              <a:custGeom>
                <a:avLst/>
                <a:gdLst>
                  <a:gd name="T0" fmla="*/ 4 w 10"/>
                  <a:gd name="T1" fmla="*/ 0 h 7"/>
                  <a:gd name="T2" fmla="*/ 8 w 10"/>
                  <a:gd name="T3" fmla="*/ 1 h 7"/>
                  <a:gd name="T4" fmla="*/ 9 w 10"/>
                  <a:gd name="T5" fmla="*/ 3 h 7"/>
                  <a:gd name="T6" fmla="*/ 8 w 10"/>
                  <a:gd name="T7" fmla="*/ 5 h 7"/>
                  <a:gd name="T8" fmla="*/ 4 w 10"/>
                  <a:gd name="T9" fmla="*/ 6 h 7"/>
                  <a:gd name="T10" fmla="*/ 1 w 10"/>
                  <a:gd name="T11" fmla="*/ 5 h 7"/>
                  <a:gd name="T12" fmla="*/ 0 w 10"/>
                  <a:gd name="T13" fmla="*/ 3 h 7"/>
                  <a:gd name="T14" fmla="*/ 1 w 10"/>
                  <a:gd name="T15" fmla="*/ 1 h 7"/>
                  <a:gd name="T16" fmla="*/ 4 w 10"/>
                  <a:gd name="T1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7">
                    <a:moveTo>
                      <a:pt x="4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5"/>
                    </a:lnTo>
                    <a:lnTo>
                      <a:pt x="4" y="6"/>
                    </a:lnTo>
                    <a:lnTo>
                      <a:pt x="1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3460" y="1232"/>
                <a:ext cx="10" cy="5"/>
              </a:xfrm>
              <a:custGeom>
                <a:avLst/>
                <a:gdLst>
                  <a:gd name="T0" fmla="*/ 4 w 10"/>
                  <a:gd name="T1" fmla="*/ 0 h 5"/>
                  <a:gd name="T2" fmla="*/ 8 w 10"/>
                  <a:gd name="T3" fmla="*/ 1 h 5"/>
                  <a:gd name="T4" fmla="*/ 9 w 10"/>
                  <a:gd name="T5" fmla="*/ 2 h 5"/>
                  <a:gd name="T6" fmla="*/ 8 w 10"/>
                  <a:gd name="T7" fmla="*/ 3 h 5"/>
                  <a:gd name="T8" fmla="*/ 4 w 10"/>
                  <a:gd name="T9" fmla="*/ 4 h 5"/>
                  <a:gd name="T10" fmla="*/ 1 w 10"/>
                  <a:gd name="T11" fmla="*/ 3 h 5"/>
                  <a:gd name="T12" fmla="*/ 0 w 10"/>
                  <a:gd name="T13" fmla="*/ 2 h 5"/>
                  <a:gd name="T14" fmla="*/ 1 w 10"/>
                  <a:gd name="T15" fmla="*/ 1 h 5"/>
                  <a:gd name="T16" fmla="*/ 4 w 10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4" y="0"/>
                    </a:moveTo>
                    <a:lnTo>
                      <a:pt x="8" y="1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3460" y="1240"/>
                <a:ext cx="10" cy="5"/>
              </a:xfrm>
              <a:custGeom>
                <a:avLst/>
                <a:gdLst>
                  <a:gd name="T0" fmla="*/ 4 w 10"/>
                  <a:gd name="T1" fmla="*/ 0 h 5"/>
                  <a:gd name="T2" fmla="*/ 8 w 10"/>
                  <a:gd name="T3" fmla="*/ 0 h 5"/>
                  <a:gd name="T4" fmla="*/ 9 w 10"/>
                  <a:gd name="T5" fmla="*/ 2 h 5"/>
                  <a:gd name="T6" fmla="*/ 8 w 10"/>
                  <a:gd name="T7" fmla="*/ 3 h 5"/>
                  <a:gd name="T8" fmla="*/ 4 w 10"/>
                  <a:gd name="T9" fmla="*/ 4 h 5"/>
                  <a:gd name="T10" fmla="*/ 1 w 10"/>
                  <a:gd name="T11" fmla="*/ 3 h 5"/>
                  <a:gd name="T12" fmla="*/ 0 w 10"/>
                  <a:gd name="T13" fmla="*/ 2 h 5"/>
                  <a:gd name="T14" fmla="*/ 1 w 10"/>
                  <a:gd name="T15" fmla="*/ 0 h 5"/>
                  <a:gd name="T16" fmla="*/ 4 w 10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5">
                    <a:moveTo>
                      <a:pt x="4" y="0"/>
                    </a:moveTo>
                    <a:lnTo>
                      <a:pt x="8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3460" y="1247"/>
                <a:ext cx="10" cy="6"/>
              </a:xfrm>
              <a:custGeom>
                <a:avLst/>
                <a:gdLst>
                  <a:gd name="T0" fmla="*/ 4 w 10"/>
                  <a:gd name="T1" fmla="*/ 0 h 6"/>
                  <a:gd name="T2" fmla="*/ 8 w 10"/>
                  <a:gd name="T3" fmla="*/ 1 h 6"/>
                  <a:gd name="T4" fmla="*/ 9 w 10"/>
                  <a:gd name="T5" fmla="*/ 3 h 6"/>
                  <a:gd name="T6" fmla="*/ 8 w 10"/>
                  <a:gd name="T7" fmla="*/ 4 h 6"/>
                  <a:gd name="T8" fmla="*/ 4 w 10"/>
                  <a:gd name="T9" fmla="*/ 5 h 6"/>
                  <a:gd name="T10" fmla="*/ 1 w 10"/>
                  <a:gd name="T11" fmla="*/ 4 h 6"/>
                  <a:gd name="T12" fmla="*/ 0 w 10"/>
                  <a:gd name="T13" fmla="*/ 3 h 6"/>
                  <a:gd name="T14" fmla="*/ 1 w 10"/>
                  <a:gd name="T15" fmla="*/ 1 h 6"/>
                  <a:gd name="T16" fmla="*/ 4 w 10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6">
                    <a:moveTo>
                      <a:pt x="4" y="0"/>
                    </a:moveTo>
                    <a:lnTo>
                      <a:pt x="8" y="1"/>
                    </a:lnTo>
                    <a:lnTo>
                      <a:pt x="9" y="3"/>
                    </a:lnTo>
                    <a:lnTo>
                      <a:pt x="8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3868" y="1182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3868" y="1188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3868" y="1195"/>
                <a:ext cx="8" cy="3"/>
              </a:xfrm>
              <a:custGeom>
                <a:avLst/>
                <a:gdLst>
                  <a:gd name="T0" fmla="*/ 4 w 8"/>
                  <a:gd name="T1" fmla="*/ 0 h 3"/>
                  <a:gd name="T2" fmla="*/ 6 w 8"/>
                  <a:gd name="T3" fmla="*/ 0 h 3"/>
                  <a:gd name="T4" fmla="*/ 7 w 8"/>
                  <a:gd name="T5" fmla="*/ 1 h 3"/>
                  <a:gd name="T6" fmla="*/ 6 w 8"/>
                  <a:gd name="T7" fmla="*/ 2 h 3"/>
                  <a:gd name="T8" fmla="*/ 4 w 8"/>
                  <a:gd name="T9" fmla="*/ 2 h 3"/>
                  <a:gd name="T10" fmla="*/ 1 w 8"/>
                  <a:gd name="T11" fmla="*/ 2 h 3"/>
                  <a:gd name="T12" fmla="*/ 0 w 8"/>
                  <a:gd name="T13" fmla="*/ 1 h 3"/>
                  <a:gd name="T14" fmla="*/ 1 w 8"/>
                  <a:gd name="T15" fmla="*/ 0 h 3"/>
                  <a:gd name="T16" fmla="*/ 4 w 8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3">
                    <a:moveTo>
                      <a:pt x="4" y="0"/>
                    </a:moveTo>
                    <a:lnTo>
                      <a:pt x="6" y="0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1" y="2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3868" y="1200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3869" y="1236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5 w 7"/>
                  <a:gd name="T3" fmla="*/ 1 h 5"/>
                  <a:gd name="T4" fmla="*/ 6 w 7"/>
                  <a:gd name="T5" fmla="*/ 2 h 5"/>
                  <a:gd name="T6" fmla="*/ 5 w 7"/>
                  <a:gd name="T7" fmla="*/ 3 h 5"/>
                  <a:gd name="T8" fmla="*/ 3 w 7"/>
                  <a:gd name="T9" fmla="*/ 4 h 5"/>
                  <a:gd name="T10" fmla="*/ 1 w 7"/>
                  <a:gd name="T11" fmla="*/ 3 h 5"/>
                  <a:gd name="T12" fmla="*/ 0 w 7"/>
                  <a:gd name="T13" fmla="*/ 2 h 5"/>
                  <a:gd name="T14" fmla="*/ 1 w 7"/>
                  <a:gd name="T15" fmla="*/ 1 h 5"/>
                  <a:gd name="T16" fmla="*/ 3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5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3869" y="1241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5 w 7"/>
                  <a:gd name="T3" fmla="*/ 1 h 5"/>
                  <a:gd name="T4" fmla="*/ 6 w 7"/>
                  <a:gd name="T5" fmla="*/ 2 h 5"/>
                  <a:gd name="T6" fmla="*/ 5 w 7"/>
                  <a:gd name="T7" fmla="*/ 3 h 5"/>
                  <a:gd name="T8" fmla="*/ 3 w 7"/>
                  <a:gd name="T9" fmla="*/ 4 h 5"/>
                  <a:gd name="T10" fmla="*/ 1 w 7"/>
                  <a:gd name="T11" fmla="*/ 3 h 5"/>
                  <a:gd name="T12" fmla="*/ 0 w 7"/>
                  <a:gd name="T13" fmla="*/ 2 h 5"/>
                  <a:gd name="T14" fmla="*/ 1 w 7"/>
                  <a:gd name="T15" fmla="*/ 1 h 5"/>
                  <a:gd name="T16" fmla="*/ 3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5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3869" y="1247"/>
                <a:ext cx="7" cy="5"/>
              </a:xfrm>
              <a:custGeom>
                <a:avLst/>
                <a:gdLst>
                  <a:gd name="T0" fmla="*/ 3 w 7"/>
                  <a:gd name="T1" fmla="*/ 0 h 5"/>
                  <a:gd name="T2" fmla="*/ 5 w 7"/>
                  <a:gd name="T3" fmla="*/ 1 h 5"/>
                  <a:gd name="T4" fmla="*/ 6 w 7"/>
                  <a:gd name="T5" fmla="*/ 2 h 5"/>
                  <a:gd name="T6" fmla="*/ 5 w 7"/>
                  <a:gd name="T7" fmla="*/ 3 h 5"/>
                  <a:gd name="T8" fmla="*/ 3 w 7"/>
                  <a:gd name="T9" fmla="*/ 4 h 5"/>
                  <a:gd name="T10" fmla="*/ 1 w 7"/>
                  <a:gd name="T11" fmla="*/ 3 h 5"/>
                  <a:gd name="T12" fmla="*/ 0 w 7"/>
                  <a:gd name="T13" fmla="*/ 2 h 5"/>
                  <a:gd name="T14" fmla="*/ 1 w 7"/>
                  <a:gd name="T15" fmla="*/ 1 h 5"/>
                  <a:gd name="T16" fmla="*/ 3 w 7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5">
                    <a:moveTo>
                      <a:pt x="3" y="0"/>
                    </a:moveTo>
                    <a:lnTo>
                      <a:pt x="5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3869" y="1253"/>
                <a:ext cx="7" cy="4"/>
              </a:xfrm>
              <a:custGeom>
                <a:avLst/>
                <a:gdLst>
                  <a:gd name="T0" fmla="*/ 3 w 7"/>
                  <a:gd name="T1" fmla="*/ 0 h 4"/>
                  <a:gd name="T2" fmla="*/ 5 w 7"/>
                  <a:gd name="T3" fmla="*/ 0 h 4"/>
                  <a:gd name="T4" fmla="*/ 6 w 7"/>
                  <a:gd name="T5" fmla="*/ 2 h 4"/>
                  <a:gd name="T6" fmla="*/ 5 w 7"/>
                  <a:gd name="T7" fmla="*/ 3 h 4"/>
                  <a:gd name="T8" fmla="*/ 3 w 7"/>
                  <a:gd name="T9" fmla="*/ 3 h 4"/>
                  <a:gd name="T10" fmla="*/ 1 w 7"/>
                  <a:gd name="T11" fmla="*/ 3 h 4"/>
                  <a:gd name="T12" fmla="*/ 0 w 7"/>
                  <a:gd name="T13" fmla="*/ 2 h 4"/>
                  <a:gd name="T14" fmla="*/ 1 w 7"/>
                  <a:gd name="T15" fmla="*/ 0 h 4"/>
                  <a:gd name="T16" fmla="*/ 3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3870" y="1284"/>
                <a:ext cx="7" cy="4"/>
              </a:xfrm>
              <a:custGeom>
                <a:avLst/>
                <a:gdLst>
                  <a:gd name="T0" fmla="*/ 3 w 7"/>
                  <a:gd name="T1" fmla="*/ 0 h 4"/>
                  <a:gd name="T2" fmla="*/ 5 w 7"/>
                  <a:gd name="T3" fmla="*/ 0 h 4"/>
                  <a:gd name="T4" fmla="*/ 6 w 7"/>
                  <a:gd name="T5" fmla="*/ 2 h 4"/>
                  <a:gd name="T6" fmla="*/ 5 w 7"/>
                  <a:gd name="T7" fmla="*/ 3 h 4"/>
                  <a:gd name="T8" fmla="*/ 3 w 7"/>
                  <a:gd name="T9" fmla="*/ 3 h 4"/>
                  <a:gd name="T10" fmla="*/ 1 w 7"/>
                  <a:gd name="T11" fmla="*/ 3 h 4"/>
                  <a:gd name="T12" fmla="*/ 0 w 7"/>
                  <a:gd name="T13" fmla="*/ 2 h 4"/>
                  <a:gd name="T14" fmla="*/ 1 w 7"/>
                  <a:gd name="T15" fmla="*/ 0 h 4"/>
                  <a:gd name="T16" fmla="*/ 3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3870" y="1290"/>
                <a:ext cx="7" cy="4"/>
              </a:xfrm>
              <a:custGeom>
                <a:avLst/>
                <a:gdLst>
                  <a:gd name="T0" fmla="*/ 3 w 7"/>
                  <a:gd name="T1" fmla="*/ 0 h 4"/>
                  <a:gd name="T2" fmla="*/ 5 w 7"/>
                  <a:gd name="T3" fmla="*/ 1 h 4"/>
                  <a:gd name="T4" fmla="*/ 6 w 7"/>
                  <a:gd name="T5" fmla="*/ 2 h 4"/>
                  <a:gd name="T6" fmla="*/ 5 w 7"/>
                  <a:gd name="T7" fmla="*/ 3 h 4"/>
                  <a:gd name="T8" fmla="*/ 3 w 7"/>
                  <a:gd name="T9" fmla="*/ 3 h 4"/>
                  <a:gd name="T10" fmla="*/ 1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3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lnTo>
                      <a:pt x="5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3870" y="1294"/>
                <a:ext cx="7" cy="6"/>
              </a:xfrm>
              <a:custGeom>
                <a:avLst/>
                <a:gdLst>
                  <a:gd name="T0" fmla="*/ 3 w 7"/>
                  <a:gd name="T1" fmla="*/ 0 h 6"/>
                  <a:gd name="T2" fmla="*/ 5 w 7"/>
                  <a:gd name="T3" fmla="*/ 1 h 6"/>
                  <a:gd name="T4" fmla="*/ 6 w 7"/>
                  <a:gd name="T5" fmla="*/ 2 h 6"/>
                  <a:gd name="T6" fmla="*/ 5 w 7"/>
                  <a:gd name="T7" fmla="*/ 4 h 6"/>
                  <a:gd name="T8" fmla="*/ 3 w 7"/>
                  <a:gd name="T9" fmla="*/ 5 h 6"/>
                  <a:gd name="T10" fmla="*/ 1 w 7"/>
                  <a:gd name="T11" fmla="*/ 4 h 6"/>
                  <a:gd name="T12" fmla="*/ 0 w 7"/>
                  <a:gd name="T13" fmla="*/ 2 h 6"/>
                  <a:gd name="T14" fmla="*/ 1 w 7"/>
                  <a:gd name="T15" fmla="*/ 1 h 6"/>
                  <a:gd name="T16" fmla="*/ 3 w 7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3" y="0"/>
                    </a:moveTo>
                    <a:lnTo>
                      <a:pt x="5" y="1"/>
                    </a:lnTo>
                    <a:lnTo>
                      <a:pt x="6" y="2"/>
                    </a:lnTo>
                    <a:lnTo>
                      <a:pt x="5" y="4"/>
                    </a:lnTo>
                    <a:lnTo>
                      <a:pt x="3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3870" y="1301"/>
                <a:ext cx="7" cy="4"/>
              </a:xfrm>
              <a:custGeom>
                <a:avLst/>
                <a:gdLst>
                  <a:gd name="T0" fmla="*/ 3 w 7"/>
                  <a:gd name="T1" fmla="*/ 0 h 4"/>
                  <a:gd name="T2" fmla="*/ 5 w 7"/>
                  <a:gd name="T3" fmla="*/ 0 h 4"/>
                  <a:gd name="T4" fmla="*/ 6 w 7"/>
                  <a:gd name="T5" fmla="*/ 2 h 4"/>
                  <a:gd name="T6" fmla="*/ 5 w 7"/>
                  <a:gd name="T7" fmla="*/ 3 h 4"/>
                  <a:gd name="T8" fmla="*/ 3 w 7"/>
                  <a:gd name="T9" fmla="*/ 3 h 4"/>
                  <a:gd name="T10" fmla="*/ 1 w 7"/>
                  <a:gd name="T11" fmla="*/ 3 h 4"/>
                  <a:gd name="T12" fmla="*/ 0 w 7"/>
                  <a:gd name="T13" fmla="*/ 2 h 4"/>
                  <a:gd name="T14" fmla="*/ 1 w 7"/>
                  <a:gd name="T15" fmla="*/ 0 h 4"/>
                  <a:gd name="T16" fmla="*/ 3 w 7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4">
                    <a:moveTo>
                      <a:pt x="3" y="0"/>
                    </a:moveTo>
                    <a:lnTo>
                      <a:pt x="5" y="0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3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3824" y="1299"/>
                <a:ext cx="5" cy="3"/>
              </a:xfrm>
              <a:custGeom>
                <a:avLst/>
                <a:gdLst>
                  <a:gd name="T0" fmla="*/ 2 w 5"/>
                  <a:gd name="T1" fmla="*/ 0 h 3"/>
                  <a:gd name="T2" fmla="*/ 4 w 5"/>
                  <a:gd name="T3" fmla="*/ 0 h 3"/>
                  <a:gd name="T4" fmla="*/ 4 w 5"/>
                  <a:gd name="T5" fmla="*/ 2 h 3"/>
                  <a:gd name="T6" fmla="*/ 2 w 5"/>
                  <a:gd name="T7" fmla="*/ 2 h 3"/>
                  <a:gd name="T8" fmla="*/ 0 w 5"/>
                  <a:gd name="T9" fmla="*/ 2 h 3"/>
                  <a:gd name="T10" fmla="*/ 0 w 5"/>
                  <a:gd name="T11" fmla="*/ 0 h 3"/>
                  <a:gd name="T12" fmla="*/ 2 w 5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3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3824" y="1303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0 h 4"/>
                  <a:gd name="T4" fmla="*/ 4 w 5"/>
                  <a:gd name="T5" fmla="*/ 3 h 4"/>
                  <a:gd name="T6" fmla="*/ 2 w 5"/>
                  <a:gd name="T7" fmla="*/ 3 h 4"/>
                  <a:gd name="T8" fmla="*/ 0 w 5"/>
                  <a:gd name="T9" fmla="*/ 3 h 4"/>
                  <a:gd name="T10" fmla="*/ 0 w 5"/>
                  <a:gd name="T11" fmla="*/ 0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3824" y="1307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4 w 5"/>
                  <a:gd name="T3" fmla="*/ 1 h 5"/>
                  <a:gd name="T4" fmla="*/ 4 w 5"/>
                  <a:gd name="T5" fmla="*/ 3 h 5"/>
                  <a:gd name="T6" fmla="*/ 2 w 5"/>
                  <a:gd name="T7" fmla="*/ 4 h 5"/>
                  <a:gd name="T8" fmla="*/ 0 w 5"/>
                  <a:gd name="T9" fmla="*/ 3 h 5"/>
                  <a:gd name="T10" fmla="*/ 0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3824" y="1312"/>
                <a:ext cx="5" cy="5"/>
              </a:xfrm>
              <a:custGeom>
                <a:avLst/>
                <a:gdLst>
                  <a:gd name="T0" fmla="*/ 2 w 5"/>
                  <a:gd name="T1" fmla="*/ 0 h 5"/>
                  <a:gd name="T2" fmla="*/ 4 w 5"/>
                  <a:gd name="T3" fmla="*/ 1 h 5"/>
                  <a:gd name="T4" fmla="*/ 4 w 5"/>
                  <a:gd name="T5" fmla="*/ 3 h 5"/>
                  <a:gd name="T6" fmla="*/ 2 w 5"/>
                  <a:gd name="T7" fmla="*/ 4 h 5"/>
                  <a:gd name="T8" fmla="*/ 0 w 5"/>
                  <a:gd name="T9" fmla="*/ 3 h 5"/>
                  <a:gd name="T10" fmla="*/ 0 w 5"/>
                  <a:gd name="T11" fmla="*/ 1 h 5"/>
                  <a:gd name="T12" fmla="*/ 2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3828" y="1248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1 h 4"/>
                  <a:gd name="T4" fmla="*/ 4 w 5"/>
                  <a:gd name="T5" fmla="*/ 2 h 4"/>
                  <a:gd name="T6" fmla="*/ 2 w 5"/>
                  <a:gd name="T7" fmla="*/ 3 h 4"/>
                  <a:gd name="T8" fmla="*/ 0 w 5"/>
                  <a:gd name="T9" fmla="*/ 2 h 4"/>
                  <a:gd name="T10" fmla="*/ 0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1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3828" y="1256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1 h 4"/>
                  <a:gd name="T4" fmla="*/ 4 w 5"/>
                  <a:gd name="T5" fmla="*/ 3 h 4"/>
                  <a:gd name="T6" fmla="*/ 2 w 5"/>
                  <a:gd name="T7" fmla="*/ 3 h 4"/>
                  <a:gd name="T8" fmla="*/ 0 w 5"/>
                  <a:gd name="T9" fmla="*/ 3 h 4"/>
                  <a:gd name="T10" fmla="*/ 0 w 5"/>
                  <a:gd name="T11" fmla="*/ 1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1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3828" y="1261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0 h 4"/>
                  <a:gd name="T4" fmla="*/ 4 w 5"/>
                  <a:gd name="T5" fmla="*/ 3 h 4"/>
                  <a:gd name="T6" fmla="*/ 2 w 5"/>
                  <a:gd name="T7" fmla="*/ 3 h 4"/>
                  <a:gd name="T8" fmla="*/ 0 w 5"/>
                  <a:gd name="T9" fmla="*/ 3 h 4"/>
                  <a:gd name="T10" fmla="*/ 0 w 5"/>
                  <a:gd name="T11" fmla="*/ 0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3827" y="1197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0 h 4"/>
                  <a:gd name="T4" fmla="*/ 4 w 5"/>
                  <a:gd name="T5" fmla="*/ 3 h 4"/>
                  <a:gd name="T6" fmla="*/ 2 w 5"/>
                  <a:gd name="T7" fmla="*/ 3 h 4"/>
                  <a:gd name="T8" fmla="*/ 0 w 5"/>
                  <a:gd name="T9" fmla="*/ 3 h 4"/>
                  <a:gd name="T10" fmla="*/ 0 w 5"/>
                  <a:gd name="T11" fmla="*/ 0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3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3827" y="1206"/>
                <a:ext cx="5" cy="4"/>
              </a:xfrm>
              <a:custGeom>
                <a:avLst/>
                <a:gdLst>
                  <a:gd name="T0" fmla="*/ 2 w 5"/>
                  <a:gd name="T1" fmla="*/ 0 h 4"/>
                  <a:gd name="T2" fmla="*/ 4 w 5"/>
                  <a:gd name="T3" fmla="*/ 0 h 4"/>
                  <a:gd name="T4" fmla="*/ 4 w 5"/>
                  <a:gd name="T5" fmla="*/ 2 h 4"/>
                  <a:gd name="T6" fmla="*/ 2 w 5"/>
                  <a:gd name="T7" fmla="*/ 3 h 4"/>
                  <a:gd name="T8" fmla="*/ 0 w 5"/>
                  <a:gd name="T9" fmla="*/ 2 h 4"/>
                  <a:gd name="T10" fmla="*/ 0 w 5"/>
                  <a:gd name="T11" fmla="*/ 0 h 4"/>
                  <a:gd name="T12" fmla="*/ 2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0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3827" y="1211"/>
                <a:ext cx="5" cy="2"/>
              </a:xfrm>
              <a:custGeom>
                <a:avLst/>
                <a:gdLst>
                  <a:gd name="T0" fmla="*/ 2 w 5"/>
                  <a:gd name="T1" fmla="*/ 0 h 2"/>
                  <a:gd name="T2" fmla="*/ 4 w 5"/>
                  <a:gd name="T3" fmla="*/ 0 h 2"/>
                  <a:gd name="T4" fmla="*/ 4 w 5"/>
                  <a:gd name="T5" fmla="*/ 1 h 2"/>
                  <a:gd name="T6" fmla="*/ 2 w 5"/>
                  <a:gd name="T7" fmla="*/ 1 h 2"/>
                  <a:gd name="T8" fmla="*/ 0 w 5"/>
                  <a:gd name="T9" fmla="*/ 1 h 2"/>
                  <a:gd name="T10" fmla="*/ 0 w 5"/>
                  <a:gd name="T11" fmla="*/ 0 h 2"/>
                  <a:gd name="T12" fmla="*/ 2 w 5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">
                    <a:moveTo>
                      <a:pt x="2" y="0"/>
                    </a:move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3406" y="1021"/>
                <a:ext cx="60" cy="71"/>
              </a:xfrm>
              <a:custGeom>
                <a:avLst/>
                <a:gdLst>
                  <a:gd name="T0" fmla="*/ 59 w 60"/>
                  <a:gd name="T1" fmla="*/ 37 h 71"/>
                  <a:gd name="T2" fmla="*/ 30 w 60"/>
                  <a:gd name="T3" fmla="*/ 0 h 71"/>
                  <a:gd name="T4" fmla="*/ 0 w 60"/>
                  <a:gd name="T5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0" h="71">
                    <a:moveTo>
                      <a:pt x="59" y="37"/>
                    </a:moveTo>
                    <a:lnTo>
                      <a:pt x="30" y="0"/>
                    </a:lnTo>
                    <a:lnTo>
                      <a:pt x="0" y="70"/>
                    </a:lnTo>
                  </a:path>
                </a:pathLst>
              </a:custGeom>
              <a:noFill/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3398" y="1255"/>
                <a:ext cx="8" cy="4"/>
              </a:xfrm>
              <a:custGeom>
                <a:avLst/>
                <a:gdLst>
                  <a:gd name="T0" fmla="*/ 4 w 8"/>
                  <a:gd name="T1" fmla="*/ 0 h 4"/>
                  <a:gd name="T2" fmla="*/ 6 w 8"/>
                  <a:gd name="T3" fmla="*/ 0 h 4"/>
                  <a:gd name="T4" fmla="*/ 7 w 8"/>
                  <a:gd name="T5" fmla="*/ 2 h 4"/>
                  <a:gd name="T6" fmla="*/ 6 w 8"/>
                  <a:gd name="T7" fmla="*/ 2 h 4"/>
                  <a:gd name="T8" fmla="*/ 4 w 8"/>
                  <a:gd name="T9" fmla="*/ 3 h 4"/>
                  <a:gd name="T10" fmla="*/ 1 w 8"/>
                  <a:gd name="T11" fmla="*/ 2 h 4"/>
                  <a:gd name="T12" fmla="*/ 0 w 8"/>
                  <a:gd name="T13" fmla="*/ 2 h 4"/>
                  <a:gd name="T14" fmla="*/ 1 w 8"/>
                  <a:gd name="T15" fmla="*/ 0 h 4"/>
                  <a:gd name="T16" fmla="*/ 4 w 8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4">
                    <a:moveTo>
                      <a:pt x="4" y="0"/>
                    </a:moveTo>
                    <a:lnTo>
                      <a:pt x="6" y="0"/>
                    </a:lnTo>
                    <a:lnTo>
                      <a:pt x="7" y="2"/>
                    </a:lnTo>
                    <a:lnTo>
                      <a:pt x="6" y="2"/>
                    </a:lnTo>
                    <a:lnTo>
                      <a:pt x="4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3398" y="1260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3398" y="1266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6 w 8"/>
                  <a:gd name="T3" fmla="*/ 1 h 6"/>
                  <a:gd name="T4" fmla="*/ 7 w 8"/>
                  <a:gd name="T5" fmla="*/ 2 h 6"/>
                  <a:gd name="T6" fmla="*/ 6 w 8"/>
                  <a:gd name="T7" fmla="*/ 4 h 6"/>
                  <a:gd name="T8" fmla="*/ 4 w 8"/>
                  <a:gd name="T9" fmla="*/ 5 h 6"/>
                  <a:gd name="T10" fmla="*/ 1 w 8"/>
                  <a:gd name="T11" fmla="*/ 4 h 6"/>
                  <a:gd name="T12" fmla="*/ 0 w 8"/>
                  <a:gd name="T13" fmla="*/ 2 h 6"/>
                  <a:gd name="T14" fmla="*/ 1 w 8"/>
                  <a:gd name="T15" fmla="*/ 1 h 6"/>
                  <a:gd name="T16" fmla="*/ 4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3398" y="1273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6 w 8"/>
                  <a:gd name="T3" fmla="*/ 1 h 6"/>
                  <a:gd name="T4" fmla="*/ 7 w 8"/>
                  <a:gd name="T5" fmla="*/ 2 h 6"/>
                  <a:gd name="T6" fmla="*/ 6 w 8"/>
                  <a:gd name="T7" fmla="*/ 4 h 6"/>
                  <a:gd name="T8" fmla="*/ 4 w 8"/>
                  <a:gd name="T9" fmla="*/ 5 h 6"/>
                  <a:gd name="T10" fmla="*/ 1 w 8"/>
                  <a:gd name="T11" fmla="*/ 4 h 6"/>
                  <a:gd name="T12" fmla="*/ 0 w 8"/>
                  <a:gd name="T13" fmla="*/ 2 h 6"/>
                  <a:gd name="T14" fmla="*/ 1 w 8"/>
                  <a:gd name="T15" fmla="*/ 1 h 6"/>
                  <a:gd name="T16" fmla="*/ 4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3401" y="1175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3401" y="1181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3401" y="1187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3403" y="1095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3403" y="1101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3 h 5"/>
                  <a:gd name="T8" fmla="*/ 4 w 8"/>
                  <a:gd name="T9" fmla="*/ 4 h 5"/>
                  <a:gd name="T10" fmla="*/ 1 w 8"/>
                  <a:gd name="T11" fmla="*/ 3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3"/>
                    </a:lnTo>
                    <a:lnTo>
                      <a:pt x="4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3403" y="1107"/>
                <a:ext cx="8" cy="5"/>
              </a:xfrm>
              <a:custGeom>
                <a:avLst/>
                <a:gdLst>
                  <a:gd name="T0" fmla="*/ 4 w 8"/>
                  <a:gd name="T1" fmla="*/ 0 h 5"/>
                  <a:gd name="T2" fmla="*/ 6 w 8"/>
                  <a:gd name="T3" fmla="*/ 1 h 5"/>
                  <a:gd name="T4" fmla="*/ 7 w 8"/>
                  <a:gd name="T5" fmla="*/ 2 h 5"/>
                  <a:gd name="T6" fmla="*/ 6 w 8"/>
                  <a:gd name="T7" fmla="*/ 4 h 5"/>
                  <a:gd name="T8" fmla="*/ 4 w 8"/>
                  <a:gd name="T9" fmla="*/ 4 h 5"/>
                  <a:gd name="T10" fmla="*/ 1 w 8"/>
                  <a:gd name="T11" fmla="*/ 4 h 5"/>
                  <a:gd name="T12" fmla="*/ 0 w 8"/>
                  <a:gd name="T13" fmla="*/ 2 h 5"/>
                  <a:gd name="T14" fmla="*/ 1 w 8"/>
                  <a:gd name="T15" fmla="*/ 1 h 5"/>
                  <a:gd name="T16" fmla="*/ 4 w 8"/>
                  <a:gd name="T1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5">
                    <a:moveTo>
                      <a:pt x="4" y="0"/>
                    </a:moveTo>
                    <a:lnTo>
                      <a:pt x="6" y="1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3403" y="1114"/>
                <a:ext cx="8" cy="6"/>
              </a:xfrm>
              <a:custGeom>
                <a:avLst/>
                <a:gdLst>
                  <a:gd name="T0" fmla="*/ 4 w 8"/>
                  <a:gd name="T1" fmla="*/ 0 h 6"/>
                  <a:gd name="T2" fmla="*/ 6 w 8"/>
                  <a:gd name="T3" fmla="*/ 1 h 6"/>
                  <a:gd name="T4" fmla="*/ 7 w 8"/>
                  <a:gd name="T5" fmla="*/ 3 h 6"/>
                  <a:gd name="T6" fmla="*/ 6 w 8"/>
                  <a:gd name="T7" fmla="*/ 4 h 6"/>
                  <a:gd name="T8" fmla="*/ 4 w 8"/>
                  <a:gd name="T9" fmla="*/ 5 h 6"/>
                  <a:gd name="T10" fmla="*/ 1 w 8"/>
                  <a:gd name="T11" fmla="*/ 4 h 6"/>
                  <a:gd name="T12" fmla="*/ 0 w 8"/>
                  <a:gd name="T13" fmla="*/ 3 h 6"/>
                  <a:gd name="T14" fmla="*/ 1 w 8"/>
                  <a:gd name="T15" fmla="*/ 1 h 6"/>
                  <a:gd name="T16" fmla="*/ 4 w 8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6">
                    <a:moveTo>
                      <a:pt x="4" y="0"/>
                    </a:moveTo>
                    <a:lnTo>
                      <a:pt x="6" y="1"/>
                    </a:lnTo>
                    <a:lnTo>
                      <a:pt x="7" y="3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3362" y="1579"/>
                <a:ext cx="555" cy="94"/>
              </a:xfrm>
              <a:custGeom>
                <a:avLst/>
                <a:gdLst>
                  <a:gd name="T0" fmla="*/ 8 w 555"/>
                  <a:gd name="T1" fmla="*/ 2 h 94"/>
                  <a:gd name="T2" fmla="*/ 13 w 555"/>
                  <a:gd name="T3" fmla="*/ 5 h 94"/>
                  <a:gd name="T4" fmla="*/ 25 w 555"/>
                  <a:gd name="T5" fmla="*/ 5 h 94"/>
                  <a:gd name="T6" fmla="*/ 26 w 555"/>
                  <a:gd name="T7" fmla="*/ 17 h 94"/>
                  <a:gd name="T8" fmla="*/ 32 w 555"/>
                  <a:gd name="T9" fmla="*/ 31 h 94"/>
                  <a:gd name="T10" fmla="*/ 48 w 555"/>
                  <a:gd name="T11" fmla="*/ 43 h 94"/>
                  <a:gd name="T12" fmla="*/ 56 w 555"/>
                  <a:gd name="T13" fmla="*/ 55 h 94"/>
                  <a:gd name="T14" fmla="*/ 69 w 555"/>
                  <a:gd name="T15" fmla="*/ 53 h 94"/>
                  <a:gd name="T16" fmla="*/ 82 w 555"/>
                  <a:gd name="T17" fmla="*/ 56 h 94"/>
                  <a:gd name="T18" fmla="*/ 88 w 555"/>
                  <a:gd name="T19" fmla="*/ 44 h 94"/>
                  <a:gd name="T20" fmla="*/ 98 w 555"/>
                  <a:gd name="T21" fmla="*/ 53 h 94"/>
                  <a:gd name="T22" fmla="*/ 111 w 555"/>
                  <a:gd name="T23" fmla="*/ 56 h 94"/>
                  <a:gd name="T24" fmla="*/ 117 w 555"/>
                  <a:gd name="T25" fmla="*/ 48 h 94"/>
                  <a:gd name="T26" fmla="*/ 135 w 555"/>
                  <a:gd name="T27" fmla="*/ 52 h 94"/>
                  <a:gd name="T28" fmla="*/ 130 w 555"/>
                  <a:gd name="T29" fmla="*/ 38 h 94"/>
                  <a:gd name="T30" fmla="*/ 132 w 555"/>
                  <a:gd name="T31" fmla="*/ 31 h 94"/>
                  <a:gd name="T32" fmla="*/ 144 w 555"/>
                  <a:gd name="T33" fmla="*/ 26 h 94"/>
                  <a:gd name="T34" fmla="*/ 150 w 555"/>
                  <a:gd name="T35" fmla="*/ 36 h 94"/>
                  <a:gd name="T36" fmla="*/ 163 w 555"/>
                  <a:gd name="T37" fmla="*/ 28 h 94"/>
                  <a:gd name="T38" fmla="*/ 220 w 555"/>
                  <a:gd name="T39" fmla="*/ 27 h 94"/>
                  <a:gd name="T40" fmla="*/ 226 w 555"/>
                  <a:gd name="T41" fmla="*/ 30 h 94"/>
                  <a:gd name="T42" fmla="*/ 232 w 555"/>
                  <a:gd name="T43" fmla="*/ 21 h 94"/>
                  <a:gd name="T44" fmla="*/ 274 w 555"/>
                  <a:gd name="T45" fmla="*/ 50 h 94"/>
                  <a:gd name="T46" fmla="*/ 274 w 555"/>
                  <a:gd name="T47" fmla="*/ 66 h 94"/>
                  <a:gd name="T48" fmla="*/ 286 w 555"/>
                  <a:gd name="T49" fmla="*/ 64 h 94"/>
                  <a:gd name="T50" fmla="*/ 290 w 555"/>
                  <a:gd name="T51" fmla="*/ 57 h 94"/>
                  <a:gd name="T52" fmla="*/ 383 w 555"/>
                  <a:gd name="T53" fmla="*/ 66 h 94"/>
                  <a:gd name="T54" fmla="*/ 392 w 555"/>
                  <a:gd name="T55" fmla="*/ 65 h 94"/>
                  <a:gd name="T56" fmla="*/ 395 w 555"/>
                  <a:gd name="T57" fmla="*/ 56 h 94"/>
                  <a:gd name="T58" fmla="*/ 398 w 555"/>
                  <a:gd name="T59" fmla="*/ 65 h 94"/>
                  <a:gd name="T60" fmla="*/ 407 w 555"/>
                  <a:gd name="T61" fmla="*/ 56 h 94"/>
                  <a:gd name="T62" fmla="*/ 406 w 555"/>
                  <a:gd name="T63" fmla="*/ 49 h 94"/>
                  <a:gd name="T64" fmla="*/ 409 w 555"/>
                  <a:gd name="T65" fmla="*/ 34 h 94"/>
                  <a:gd name="T66" fmla="*/ 416 w 555"/>
                  <a:gd name="T67" fmla="*/ 33 h 94"/>
                  <a:gd name="T68" fmla="*/ 425 w 555"/>
                  <a:gd name="T69" fmla="*/ 36 h 94"/>
                  <a:gd name="T70" fmla="*/ 429 w 555"/>
                  <a:gd name="T71" fmla="*/ 46 h 94"/>
                  <a:gd name="T72" fmla="*/ 432 w 555"/>
                  <a:gd name="T73" fmla="*/ 33 h 94"/>
                  <a:gd name="T74" fmla="*/ 435 w 555"/>
                  <a:gd name="T75" fmla="*/ 23 h 94"/>
                  <a:gd name="T76" fmla="*/ 441 w 555"/>
                  <a:gd name="T77" fmla="*/ 21 h 94"/>
                  <a:gd name="T78" fmla="*/ 448 w 555"/>
                  <a:gd name="T79" fmla="*/ 14 h 94"/>
                  <a:gd name="T80" fmla="*/ 453 w 555"/>
                  <a:gd name="T81" fmla="*/ 6 h 94"/>
                  <a:gd name="T82" fmla="*/ 463 w 555"/>
                  <a:gd name="T83" fmla="*/ 15 h 94"/>
                  <a:gd name="T84" fmla="*/ 457 w 555"/>
                  <a:gd name="T85" fmla="*/ 32 h 94"/>
                  <a:gd name="T86" fmla="*/ 463 w 555"/>
                  <a:gd name="T87" fmla="*/ 35 h 94"/>
                  <a:gd name="T88" fmla="*/ 472 w 555"/>
                  <a:gd name="T89" fmla="*/ 32 h 94"/>
                  <a:gd name="T90" fmla="*/ 479 w 555"/>
                  <a:gd name="T91" fmla="*/ 32 h 94"/>
                  <a:gd name="T92" fmla="*/ 485 w 555"/>
                  <a:gd name="T93" fmla="*/ 36 h 94"/>
                  <a:gd name="T94" fmla="*/ 495 w 555"/>
                  <a:gd name="T95" fmla="*/ 20 h 94"/>
                  <a:gd name="T96" fmla="*/ 509 w 555"/>
                  <a:gd name="T97" fmla="*/ 24 h 94"/>
                  <a:gd name="T98" fmla="*/ 516 w 555"/>
                  <a:gd name="T99" fmla="*/ 17 h 94"/>
                  <a:gd name="T100" fmla="*/ 520 w 555"/>
                  <a:gd name="T101" fmla="*/ 29 h 94"/>
                  <a:gd name="T102" fmla="*/ 528 w 555"/>
                  <a:gd name="T103" fmla="*/ 31 h 94"/>
                  <a:gd name="T104" fmla="*/ 538 w 555"/>
                  <a:gd name="T105" fmla="*/ 30 h 94"/>
                  <a:gd name="T106" fmla="*/ 543 w 555"/>
                  <a:gd name="T107" fmla="*/ 38 h 94"/>
                  <a:gd name="T108" fmla="*/ 519 w 555"/>
                  <a:gd name="T109" fmla="*/ 53 h 94"/>
                  <a:gd name="T110" fmla="*/ 528 w 555"/>
                  <a:gd name="T111" fmla="*/ 53 h 94"/>
                  <a:gd name="T112" fmla="*/ 540 w 555"/>
                  <a:gd name="T113" fmla="*/ 54 h 94"/>
                  <a:gd name="T114" fmla="*/ 530 w 555"/>
                  <a:gd name="T115" fmla="*/ 72 h 94"/>
                  <a:gd name="T116" fmla="*/ 538 w 555"/>
                  <a:gd name="T117" fmla="*/ 65 h 94"/>
                  <a:gd name="T118" fmla="*/ 545 w 555"/>
                  <a:gd name="T119" fmla="*/ 66 h 94"/>
                  <a:gd name="T120" fmla="*/ 554 w 555"/>
                  <a:gd name="T121" fmla="*/ 63 h 94"/>
                  <a:gd name="T122" fmla="*/ 0 w 555"/>
                  <a:gd name="T123" fmla="*/ 6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55" h="94">
                    <a:moveTo>
                      <a:pt x="0" y="6"/>
                    </a:moveTo>
                    <a:lnTo>
                      <a:pt x="7" y="6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3" y="5"/>
                    </a:lnTo>
                    <a:lnTo>
                      <a:pt x="18" y="8"/>
                    </a:lnTo>
                    <a:lnTo>
                      <a:pt x="21" y="7"/>
                    </a:lnTo>
                    <a:lnTo>
                      <a:pt x="25" y="5"/>
                    </a:lnTo>
                    <a:lnTo>
                      <a:pt x="25" y="10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30" y="21"/>
                    </a:lnTo>
                    <a:lnTo>
                      <a:pt x="32" y="22"/>
                    </a:lnTo>
                    <a:lnTo>
                      <a:pt x="32" y="31"/>
                    </a:lnTo>
                    <a:lnTo>
                      <a:pt x="35" y="37"/>
                    </a:lnTo>
                    <a:lnTo>
                      <a:pt x="37" y="42"/>
                    </a:lnTo>
                    <a:lnTo>
                      <a:pt x="48" y="43"/>
                    </a:lnTo>
                    <a:lnTo>
                      <a:pt x="48" y="44"/>
                    </a:lnTo>
                    <a:lnTo>
                      <a:pt x="52" y="51"/>
                    </a:lnTo>
                    <a:lnTo>
                      <a:pt x="56" y="55"/>
                    </a:lnTo>
                    <a:lnTo>
                      <a:pt x="62" y="56"/>
                    </a:lnTo>
                    <a:lnTo>
                      <a:pt x="66" y="57"/>
                    </a:lnTo>
                    <a:lnTo>
                      <a:pt x="69" y="53"/>
                    </a:lnTo>
                    <a:lnTo>
                      <a:pt x="73" y="53"/>
                    </a:lnTo>
                    <a:lnTo>
                      <a:pt x="77" y="55"/>
                    </a:lnTo>
                    <a:lnTo>
                      <a:pt x="82" y="56"/>
                    </a:lnTo>
                    <a:lnTo>
                      <a:pt x="82" y="56"/>
                    </a:lnTo>
                    <a:lnTo>
                      <a:pt x="87" y="49"/>
                    </a:lnTo>
                    <a:lnTo>
                      <a:pt x="88" y="44"/>
                    </a:lnTo>
                    <a:lnTo>
                      <a:pt x="91" y="50"/>
                    </a:lnTo>
                    <a:lnTo>
                      <a:pt x="91" y="53"/>
                    </a:lnTo>
                    <a:lnTo>
                      <a:pt x="98" y="53"/>
                    </a:lnTo>
                    <a:lnTo>
                      <a:pt x="102" y="56"/>
                    </a:lnTo>
                    <a:lnTo>
                      <a:pt x="107" y="57"/>
                    </a:lnTo>
                    <a:lnTo>
                      <a:pt x="111" y="56"/>
                    </a:lnTo>
                    <a:lnTo>
                      <a:pt x="113" y="53"/>
                    </a:lnTo>
                    <a:lnTo>
                      <a:pt x="113" y="50"/>
                    </a:lnTo>
                    <a:lnTo>
                      <a:pt x="117" y="48"/>
                    </a:lnTo>
                    <a:lnTo>
                      <a:pt x="121" y="50"/>
                    </a:lnTo>
                    <a:lnTo>
                      <a:pt x="122" y="52"/>
                    </a:lnTo>
                    <a:lnTo>
                      <a:pt x="135" y="52"/>
                    </a:lnTo>
                    <a:lnTo>
                      <a:pt x="136" y="44"/>
                    </a:lnTo>
                    <a:lnTo>
                      <a:pt x="134" y="40"/>
                    </a:lnTo>
                    <a:lnTo>
                      <a:pt x="130" y="38"/>
                    </a:lnTo>
                    <a:lnTo>
                      <a:pt x="130" y="36"/>
                    </a:lnTo>
                    <a:lnTo>
                      <a:pt x="130" y="33"/>
                    </a:lnTo>
                    <a:lnTo>
                      <a:pt x="132" y="31"/>
                    </a:lnTo>
                    <a:lnTo>
                      <a:pt x="136" y="32"/>
                    </a:lnTo>
                    <a:lnTo>
                      <a:pt x="140" y="27"/>
                    </a:lnTo>
                    <a:lnTo>
                      <a:pt x="144" y="26"/>
                    </a:lnTo>
                    <a:lnTo>
                      <a:pt x="147" y="32"/>
                    </a:lnTo>
                    <a:lnTo>
                      <a:pt x="149" y="36"/>
                    </a:lnTo>
                    <a:lnTo>
                      <a:pt x="150" y="36"/>
                    </a:lnTo>
                    <a:lnTo>
                      <a:pt x="154" y="35"/>
                    </a:lnTo>
                    <a:lnTo>
                      <a:pt x="158" y="33"/>
                    </a:lnTo>
                    <a:lnTo>
                      <a:pt x="163" y="28"/>
                    </a:lnTo>
                    <a:lnTo>
                      <a:pt x="163" y="27"/>
                    </a:lnTo>
                    <a:lnTo>
                      <a:pt x="216" y="31"/>
                    </a:lnTo>
                    <a:lnTo>
                      <a:pt x="220" y="27"/>
                    </a:lnTo>
                    <a:lnTo>
                      <a:pt x="222" y="32"/>
                    </a:lnTo>
                    <a:lnTo>
                      <a:pt x="226" y="30"/>
                    </a:lnTo>
                    <a:lnTo>
                      <a:pt x="226" y="30"/>
                    </a:lnTo>
                    <a:lnTo>
                      <a:pt x="226" y="22"/>
                    </a:lnTo>
                    <a:lnTo>
                      <a:pt x="228" y="20"/>
                    </a:lnTo>
                    <a:lnTo>
                      <a:pt x="232" y="21"/>
                    </a:lnTo>
                    <a:lnTo>
                      <a:pt x="263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3" y="57"/>
                    </a:lnTo>
                    <a:lnTo>
                      <a:pt x="273" y="64"/>
                    </a:lnTo>
                    <a:lnTo>
                      <a:pt x="274" y="66"/>
                    </a:lnTo>
                    <a:lnTo>
                      <a:pt x="275" y="67"/>
                    </a:lnTo>
                    <a:lnTo>
                      <a:pt x="278" y="67"/>
                    </a:lnTo>
                    <a:lnTo>
                      <a:pt x="286" y="64"/>
                    </a:lnTo>
                    <a:lnTo>
                      <a:pt x="288" y="63"/>
                    </a:lnTo>
                    <a:lnTo>
                      <a:pt x="290" y="58"/>
                    </a:lnTo>
                    <a:lnTo>
                      <a:pt x="290" y="57"/>
                    </a:lnTo>
                    <a:lnTo>
                      <a:pt x="295" y="63"/>
                    </a:lnTo>
                    <a:lnTo>
                      <a:pt x="297" y="62"/>
                    </a:lnTo>
                    <a:lnTo>
                      <a:pt x="383" y="66"/>
                    </a:lnTo>
                    <a:lnTo>
                      <a:pt x="387" y="66"/>
                    </a:lnTo>
                    <a:lnTo>
                      <a:pt x="390" y="65"/>
                    </a:lnTo>
                    <a:lnTo>
                      <a:pt x="392" y="65"/>
                    </a:lnTo>
                    <a:lnTo>
                      <a:pt x="392" y="63"/>
                    </a:lnTo>
                    <a:lnTo>
                      <a:pt x="394" y="57"/>
                    </a:lnTo>
                    <a:lnTo>
                      <a:pt x="395" y="56"/>
                    </a:lnTo>
                    <a:lnTo>
                      <a:pt x="397" y="57"/>
                    </a:lnTo>
                    <a:lnTo>
                      <a:pt x="398" y="62"/>
                    </a:lnTo>
                    <a:lnTo>
                      <a:pt x="398" y="65"/>
                    </a:lnTo>
                    <a:lnTo>
                      <a:pt x="402" y="65"/>
                    </a:lnTo>
                    <a:lnTo>
                      <a:pt x="406" y="59"/>
                    </a:lnTo>
                    <a:lnTo>
                      <a:pt x="407" y="56"/>
                    </a:lnTo>
                    <a:lnTo>
                      <a:pt x="411" y="53"/>
                    </a:lnTo>
                    <a:lnTo>
                      <a:pt x="413" y="49"/>
                    </a:lnTo>
                    <a:lnTo>
                      <a:pt x="406" y="49"/>
                    </a:lnTo>
                    <a:lnTo>
                      <a:pt x="406" y="44"/>
                    </a:lnTo>
                    <a:lnTo>
                      <a:pt x="408" y="39"/>
                    </a:lnTo>
                    <a:lnTo>
                      <a:pt x="409" y="34"/>
                    </a:lnTo>
                    <a:lnTo>
                      <a:pt x="411" y="33"/>
                    </a:lnTo>
                    <a:lnTo>
                      <a:pt x="415" y="32"/>
                    </a:lnTo>
                    <a:lnTo>
                      <a:pt x="416" y="33"/>
                    </a:lnTo>
                    <a:lnTo>
                      <a:pt x="420" y="35"/>
                    </a:lnTo>
                    <a:lnTo>
                      <a:pt x="423" y="36"/>
                    </a:lnTo>
                    <a:lnTo>
                      <a:pt x="425" y="36"/>
                    </a:lnTo>
                    <a:lnTo>
                      <a:pt x="426" y="42"/>
                    </a:lnTo>
                    <a:lnTo>
                      <a:pt x="426" y="46"/>
                    </a:lnTo>
                    <a:lnTo>
                      <a:pt x="429" y="46"/>
                    </a:lnTo>
                    <a:lnTo>
                      <a:pt x="431" y="45"/>
                    </a:lnTo>
                    <a:lnTo>
                      <a:pt x="432" y="38"/>
                    </a:lnTo>
                    <a:lnTo>
                      <a:pt x="432" y="33"/>
                    </a:lnTo>
                    <a:lnTo>
                      <a:pt x="432" y="27"/>
                    </a:lnTo>
                    <a:lnTo>
                      <a:pt x="432" y="23"/>
                    </a:lnTo>
                    <a:lnTo>
                      <a:pt x="435" y="23"/>
                    </a:lnTo>
                    <a:lnTo>
                      <a:pt x="438" y="22"/>
                    </a:lnTo>
                    <a:lnTo>
                      <a:pt x="440" y="27"/>
                    </a:lnTo>
                    <a:lnTo>
                      <a:pt x="441" y="21"/>
                    </a:lnTo>
                    <a:lnTo>
                      <a:pt x="443" y="15"/>
                    </a:lnTo>
                    <a:lnTo>
                      <a:pt x="444" y="13"/>
                    </a:lnTo>
                    <a:lnTo>
                      <a:pt x="448" y="14"/>
                    </a:lnTo>
                    <a:lnTo>
                      <a:pt x="451" y="14"/>
                    </a:lnTo>
                    <a:lnTo>
                      <a:pt x="453" y="14"/>
                    </a:lnTo>
                    <a:lnTo>
                      <a:pt x="453" y="6"/>
                    </a:lnTo>
                    <a:lnTo>
                      <a:pt x="461" y="6"/>
                    </a:lnTo>
                    <a:lnTo>
                      <a:pt x="462" y="7"/>
                    </a:lnTo>
                    <a:lnTo>
                      <a:pt x="463" y="15"/>
                    </a:lnTo>
                    <a:lnTo>
                      <a:pt x="461" y="21"/>
                    </a:lnTo>
                    <a:lnTo>
                      <a:pt x="458" y="28"/>
                    </a:lnTo>
                    <a:lnTo>
                      <a:pt x="457" y="32"/>
                    </a:lnTo>
                    <a:lnTo>
                      <a:pt x="461" y="31"/>
                    </a:lnTo>
                    <a:lnTo>
                      <a:pt x="463" y="30"/>
                    </a:lnTo>
                    <a:lnTo>
                      <a:pt x="463" y="35"/>
                    </a:lnTo>
                    <a:lnTo>
                      <a:pt x="464" y="41"/>
                    </a:lnTo>
                    <a:lnTo>
                      <a:pt x="468" y="36"/>
                    </a:lnTo>
                    <a:lnTo>
                      <a:pt x="472" y="32"/>
                    </a:lnTo>
                    <a:lnTo>
                      <a:pt x="474" y="30"/>
                    </a:lnTo>
                    <a:lnTo>
                      <a:pt x="476" y="32"/>
                    </a:lnTo>
                    <a:lnTo>
                      <a:pt x="479" y="32"/>
                    </a:lnTo>
                    <a:lnTo>
                      <a:pt x="482" y="28"/>
                    </a:lnTo>
                    <a:lnTo>
                      <a:pt x="485" y="27"/>
                    </a:lnTo>
                    <a:lnTo>
                      <a:pt x="485" y="36"/>
                    </a:lnTo>
                    <a:lnTo>
                      <a:pt x="489" y="31"/>
                    </a:lnTo>
                    <a:lnTo>
                      <a:pt x="492" y="25"/>
                    </a:lnTo>
                    <a:lnTo>
                      <a:pt x="495" y="20"/>
                    </a:lnTo>
                    <a:lnTo>
                      <a:pt x="500" y="21"/>
                    </a:lnTo>
                    <a:lnTo>
                      <a:pt x="505" y="23"/>
                    </a:lnTo>
                    <a:lnTo>
                      <a:pt x="509" y="24"/>
                    </a:lnTo>
                    <a:lnTo>
                      <a:pt x="513" y="25"/>
                    </a:lnTo>
                    <a:lnTo>
                      <a:pt x="515" y="19"/>
                    </a:lnTo>
                    <a:lnTo>
                      <a:pt x="516" y="17"/>
                    </a:lnTo>
                    <a:lnTo>
                      <a:pt x="520" y="17"/>
                    </a:lnTo>
                    <a:lnTo>
                      <a:pt x="520" y="22"/>
                    </a:lnTo>
                    <a:lnTo>
                      <a:pt x="520" y="29"/>
                    </a:lnTo>
                    <a:lnTo>
                      <a:pt x="520" y="35"/>
                    </a:lnTo>
                    <a:lnTo>
                      <a:pt x="525" y="33"/>
                    </a:lnTo>
                    <a:lnTo>
                      <a:pt x="528" y="31"/>
                    </a:lnTo>
                    <a:lnTo>
                      <a:pt x="533" y="29"/>
                    </a:lnTo>
                    <a:lnTo>
                      <a:pt x="534" y="28"/>
                    </a:lnTo>
                    <a:lnTo>
                      <a:pt x="538" y="30"/>
                    </a:lnTo>
                    <a:lnTo>
                      <a:pt x="542" y="30"/>
                    </a:lnTo>
                    <a:lnTo>
                      <a:pt x="543" y="36"/>
                    </a:lnTo>
                    <a:lnTo>
                      <a:pt x="543" y="38"/>
                    </a:lnTo>
                    <a:lnTo>
                      <a:pt x="541" y="44"/>
                    </a:lnTo>
                    <a:lnTo>
                      <a:pt x="540" y="46"/>
                    </a:lnTo>
                    <a:lnTo>
                      <a:pt x="519" y="53"/>
                    </a:lnTo>
                    <a:lnTo>
                      <a:pt x="519" y="53"/>
                    </a:lnTo>
                    <a:lnTo>
                      <a:pt x="523" y="53"/>
                    </a:lnTo>
                    <a:lnTo>
                      <a:pt x="528" y="53"/>
                    </a:lnTo>
                    <a:lnTo>
                      <a:pt x="534" y="53"/>
                    </a:lnTo>
                    <a:lnTo>
                      <a:pt x="539" y="54"/>
                    </a:lnTo>
                    <a:lnTo>
                      <a:pt x="540" y="54"/>
                    </a:lnTo>
                    <a:lnTo>
                      <a:pt x="536" y="60"/>
                    </a:lnTo>
                    <a:lnTo>
                      <a:pt x="532" y="67"/>
                    </a:lnTo>
                    <a:lnTo>
                      <a:pt x="530" y="72"/>
                    </a:lnTo>
                    <a:lnTo>
                      <a:pt x="530" y="74"/>
                    </a:lnTo>
                    <a:lnTo>
                      <a:pt x="534" y="71"/>
                    </a:lnTo>
                    <a:lnTo>
                      <a:pt x="538" y="65"/>
                    </a:lnTo>
                    <a:lnTo>
                      <a:pt x="540" y="59"/>
                    </a:lnTo>
                    <a:lnTo>
                      <a:pt x="541" y="63"/>
                    </a:lnTo>
                    <a:lnTo>
                      <a:pt x="545" y="66"/>
                    </a:lnTo>
                    <a:lnTo>
                      <a:pt x="548" y="63"/>
                    </a:lnTo>
                    <a:lnTo>
                      <a:pt x="550" y="62"/>
                    </a:lnTo>
                    <a:lnTo>
                      <a:pt x="554" y="63"/>
                    </a:lnTo>
                    <a:lnTo>
                      <a:pt x="554" y="93"/>
                    </a:lnTo>
                    <a:lnTo>
                      <a:pt x="0" y="9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034503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426" name="Group 138"/>
            <p:cNvGrpSpPr>
              <a:grpSpLocks/>
            </p:cNvGrpSpPr>
            <p:nvPr/>
          </p:nvGrpSpPr>
          <p:grpSpPr bwMode="auto">
            <a:xfrm>
              <a:off x="2520" y="1680"/>
              <a:ext cx="618" cy="531"/>
              <a:chOff x="2188" y="824"/>
              <a:chExt cx="618" cy="531"/>
            </a:xfrm>
          </p:grpSpPr>
          <p:grpSp>
            <p:nvGrpSpPr>
              <p:cNvPr id="12427" name="Group 139"/>
              <p:cNvGrpSpPr>
                <a:grpSpLocks/>
              </p:cNvGrpSpPr>
              <p:nvPr/>
            </p:nvGrpSpPr>
            <p:grpSpPr bwMode="auto">
              <a:xfrm>
                <a:off x="2498" y="824"/>
                <a:ext cx="308" cy="406"/>
                <a:chOff x="2498" y="824"/>
                <a:chExt cx="308" cy="406"/>
              </a:xfrm>
            </p:grpSpPr>
            <p:sp>
              <p:nvSpPr>
                <p:cNvPr id="12428" name="Freeform 140"/>
                <p:cNvSpPr>
                  <a:spLocks/>
                </p:cNvSpPr>
                <p:nvPr/>
              </p:nvSpPr>
              <p:spPr bwMode="auto">
                <a:xfrm>
                  <a:off x="2638" y="1134"/>
                  <a:ext cx="28" cy="96"/>
                </a:xfrm>
                <a:custGeom>
                  <a:avLst/>
                  <a:gdLst>
                    <a:gd name="T0" fmla="*/ 0 w 28"/>
                    <a:gd name="T1" fmla="*/ 0 h 96"/>
                    <a:gd name="T2" fmla="*/ 27 w 28"/>
                    <a:gd name="T3" fmla="*/ 0 h 96"/>
                    <a:gd name="T4" fmla="*/ 27 w 28"/>
                    <a:gd name="T5" fmla="*/ 95 h 96"/>
                    <a:gd name="T6" fmla="*/ 0 w 28"/>
                    <a:gd name="T7" fmla="*/ 95 h 96"/>
                    <a:gd name="T8" fmla="*/ 0 w 28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96">
                      <a:moveTo>
                        <a:pt x="0" y="0"/>
                      </a:moveTo>
                      <a:lnTo>
                        <a:pt x="27" y="0"/>
                      </a:lnTo>
                      <a:lnTo>
                        <a:pt x="27" y="95"/>
                      </a:lnTo>
                      <a:lnTo>
                        <a:pt x="0" y="9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29" name="Freeform 141"/>
                <p:cNvSpPr>
                  <a:spLocks/>
                </p:cNvSpPr>
                <p:nvPr/>
              </p:nvSpPr>
              <p:spPr bwMode="auto">
                <a:xfrm>
                  <a:off x="2545" y="1069"/>
                  <a:ext cx="214" cy="9"/>
                </a:xfrm>
                <a:custGeom>
                  <a:avLst/>
                  <a:gdLst>
                    <a:gd name="T0" fmla="*/ 0 w 214"/>
                    <a:gd name="T1" fmla="*/ 0 h 9"/>
                    <a:gd name="T2" fmla="*/ 213 w 214"/>
                    <a:gd name="T3" fmla="*/ 0 h 9"/>
                    <a:gd name="T4" fmla="*/ 213 w 214"/>
                    <a:gd name="T5" fmla="*/ 8 h 9"/>
                    <a:gd name="T6" fmla="*/ 0 w 214"/>
                    <a:gd name="T7" fmla="*/ 8 h 9"/>
                    <a:gd name="T8" fmla="*/ 0 w 214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9">
                      <a:moveTo>
                        <a:pt x="0" y="0"/>
                      </a:moveTo>
                      <a:lnTo>
                        <a:pt x="213" y="0"/>
                      </a:lnTo>
                      <a:lnTo>
                        <a:pt x="213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0" name="Freeform 142"/>
                <p:cNvSpPr>
                  <a:spLocks/>
                </p:cNvSpPr>
                <p:nvPr/>
              </p:nvSpPr>
              <p:spPr bwMode="auto">
                <a:xfrm>
                  <a:off x="2526" y="1145"/>
                  <a:ext cx="252" cy="9"/>
                </a:xfrm>
                <a:custGeom>
                  <a:avLst/>
                  <a:gdLst>
                    <a:gd name="T0" fmla="*/ 0 w 252"/>
                    <a:gd name="T1" fmla="*/ 0 h 9"/>
                    <a:gd name="T2" fmla="*/ 251 w 252"/>
                    <a:gd name="T3" fmla="*/ 0 h 9"/>
                    <a:gd name="T4" fmla="*/ 251 w 252"/>
                    <a:gd name="T5" fmla="*/ 8 h 9"/>
                    <a:gd name="T6" fmla="*/ 0 w 252"/>
                    <a:gd name="T7" fmla="*/ 8 h 9"/>
                    <a:gd name="T8" fmla="*/ 0 w 252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9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1" name="Freeform 143"/>
                <p:cNvSpPr>
                  <a:spLocks/>
                </p:cNvSpPr>
                <p:nvPr/>
              </p:nvSpPr>
              <p:spPr bwMode="auto">
                <a:xfrm>
                  <a:off x="2565" y="981"/>
                  <a:ext cx="175" cy="11"/>
                </a:xfrm>
                <a:custGeom>
                  <a:avLst/>
                  <a:gdLst>
                    <a:gd name="T0" fmla="*/ 0 w 175"/>
                    <a:gd name="T1" fmla="*/ 0 h 11"/>
                    <a:gd name="T2" fmla="*/ 174 w 175"/>
                    <a:gd name="T3" fmla="*/ 0 h 11"/>
                    <a:gd name="T4" fmla="*/ 174 w 175"/>
                    <a:gd name="T5" fmla="*/ 10 h 11"/>
                    <a:gd name="T6" fmla="*/ 0 w 175"/>
                    <a:gd name="T7" fmla="*/ 10 h 11"/>
                    <a:gd name="T8" fmla="*/ 0 w 175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11"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10"/>
                      </a:lnTo>
                      <a:lnTo>
                        <a:pt x="0" y="1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2" name="Freeform 144"/>
                <p:cNvSpPr>
                  <a:spLocks/>
                </p:cNvSpPr>
                <p:nvPr/>
              </p:nvSpPr>
              <p:spPr bwMode="auto">
                <a:xfrm>
                  <a:off x="2583" y="906"/>
                  <a:ext cx="137" cy="10"/>
                </a:xfrm>
                <a:custGeom>
                  <a:avLst/>
                  <a:gdLst>
                    <a:gd name="T0" fmla="*/ 0 w 137"/>
                    <a:gd name="T1" fmla="*/ 0 h 10"/>
                    <a:gd name="T2" fmla="*/ 136 w 137"/>
                    <a:gd name="T3" fmla="*/ 0 h 10"/>
                    <a:gd name="T4" fmla="*/ 136 w 137"/>
                    <a:gd name="T5" fmla="*/ 9 h 10"/>
                    <a:gd name="T6" fmla="*/ 0 w 137"/>
                    <a:gd name="T7" fmla="*/ 9 h 10"/>
                    <a:gd name="T8" fmla="*/ 0 w 137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7" h="10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3" name="Rectangle 145"/>
                <p:cNvSpPr>
                  <a:spLocks noChangeArrowheads="1"/>
                </p:cNvSpPr>
                <p:nvPr/>
              </p:nvSpPr>
              <p:spPr bwMode="auto">
                <a:xfrm>
                  <a:off x="2649" y="834"/>
                  <a:ext cx="6" cy="29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34" name="Freeform 146"/>
                <p:cNvSpPr>
                  <a:spLocks/>
                </p:cNvSpPr>
                <p:nvPr/>
              </p:nvSpPr>
              <p:spPr bwMode="auto">
                <a:xfrm>
                  <a:off x="2695" y="834"/>
                  <a:ext cx="111" cy="396"/>
                </a:xfrm>
                <a:custGeom>
                  <a:avLst/>
                  <a:gdLst>
                    <a:gd name="T0" fmla="*/ 0 w 111"/>
                    <a:gd name="T1" fmla="*/ 0 h 396"/>
                    <a:gd name="T2" fmla="*/ 101 w 111"/>
                    <a:gd name="T3" fmla="*/ 395 h 396"/>
                    <a:gd name="T4" fmla="*/ 110 w 111"/>
                    <a:gd name="T5" fmla="*/ 395 h 396"/>
                    <a:gd name="T6" fmla="*/ 9 w 111"/>
                    <a:gd name="T7" fmla="*/ 0 h 396"/>
                    <a:gd name="T8" fmla="*/ 0 w 111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396">
                      <a:moveTo>
                        <a:pt x="0" y="0"/>
                      </a:moveTo>
                      <a:lnTo>
                        <a:pt x="101" y="395"/>
                      </a:lnTo>
                      <a:lnTo>
                        <a:pt x="110" y="395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5" name="Freeform 147"/>
                <p:cNvSpPr>
                  <a:spLocks/>
                </p:cNvSpPr>
                <p:nvPr/>
              </p:nvSpPr>
              <p:spPr bwMode="auto">
                <a:xfrm>
                  <a:off x="2498" y="834"/>
                  <a:ext cx="111" cy="396"/>
                </a:xfrm>
                <a:custGeom>
                  <a:avLst/>
                  <a:gdLst>
                    <a:gd name="T0" fmla="*/ 110 w 111"/>
                    <a:gd name="T1" fmla="*/ 0 h 396"/>
                    <a:gd name="T2" fmla="*/ 9 w 111"/>
                    <a:gd name="T3" fmla="*/ 395 h 396"/>
                    <a:gd name="T4" fmla="*/ 0 w 111"/>
                    <a:gd name="T5" fmla="*/ 395 h 396"/>
                    <a:gd name="T6" fmla="*/ 101 w 111"/>
                    <a:gd name="T7" fmla="*/ 0 h 396"/>
                    <a:gd name="T8" fmla="*/ 110 w 111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396">
                      <a:moveTo>
                        <a:pt x="110" y="0"/>
                      </a:moveTo>
                      <a:lnTo>
                        <a:pt x="9" y="395"/>
                      </a:lnTo>
                      <a:lnTo>
                        <a:pt x="0" y="395"/>
                      </a:lnTo>
                      <a:lnTo>
                        <a:pt x="101" y="0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6" name="Freeform 148"/>
                <p:cNvSpPr>
                  <a:spLocks/>
                </p:cNvSpPr>
                <p:nvPr/>
              </p:nvSpPr>
              <p:spPr bwMode="auto">
                <a:xfrm>
                  <a:off x="2602" y="834"/>
                  <a:ext cx="120" cy="71"/>
                </a:xfrm>
                <a:custGeom>
                  <a:avLst/>
                  <a:gdLst>
                    <a:gd name="T0" fmla="*/ 0 w 120"/>
                    <a:gd name="T1" fmla="*/ 0 h 71"/>
                    <a:gd name="T2" fmla="*/ 110 w 120"/>
                    <a:gd name="T3" fmla="*/ 70 h 71"/>
                    <a:gd name="T4" fmla="*/ 119 w 120"/>
                    <a:gd name="T5" fmla="*/ 70 h 71"/>
                    <a:gd name="T6" fmla="*/ 9 w 120"/>
                    <a:gd name="T7" fmla="*/ 0 h 71"/>
                    <a:gd name="T8" fmla="*/ 0 w 120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71">
                      <a:moveTo>
                        <a:pt x="0" y="0"/>
                      </a:moveTo>
                      <a:lnTo>
                        <a:pt x="110" y="70"/>
                      </a:lnTo>
                      <a:lnTo>
                        <a:pt x="119" y="70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7" name="Freeform 149"/>
                <p:cNvSpPr>
                  <a:spLocks/>
                </p:cNvSpPr>
                <p:nvPr/>
              </p:nvSpPr>
              <p:spPr bwMode="auto">
                <a:xfrm>
                  <a:off x="2582" y="834"/>
                  <a:ext cx="122" cy="71"/>
                </a:xfrm>
                <a:custGeom>
                  <a:avLst/>
                  <a:gdLst>
                    <a:gd name="T0" fmla="*/ 121 w 122"/>
                    <a:gd name="T1" fmla="*/ 0 h 71"/>
                    <a:gd name="T2" fmla="*/ 9 w 122"/>
                    <a:gd name="T3" fmla="*/ 70 h 71"/>
                    <a:gd name="T4" fmla="*/ 0 w 122"/>
                    <a:gd name="T5" fmla="*/ 70 h 71"/>
                    <a:gd name="T6" fmla="*/ 112 w 122"/>
                    <a:gd name="T7" fmla="*/ 0 h 71"/>
                    <a:gd name="T8" fmla="*/ 121 w 122"/>
                    <a:gd name="T9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71">
                      <a:moveTo>
                        <a:pt x="121" y="0"/>
                      </a:moveTo>
                      <a:lnTo>
                        <a:pt x="9" y="70"/>
                      </a:lnTo>
                      <a:lnTo>
                        <a:pt x="0" y="70"/>
                      </a:lnTo>
                      <a:lnTo>
                        <a:pt x="112" y="0"/>
                      </a:lnTo>
                      <a:lnTo>
                        <a:pt x="121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8" name="Freeform 150"/>
                <p:cNvSpPr>
                  <a:spLocks/>
                </p:cNvSpPr>
                <p:nvPr/>
              </p:nvSpPr>
              <p:spPr bwMode="auto">
                <a:xfrm>
                  <a:off x="2582" y="916"/>
                  <a:ext cx="148" cy="65"/>
                </a:xfrm>
                <a:custGeom>
                  <a:avLst/>
                  <a:gdLst>
                    <a:gd name="T0" fmla="*/ 9 w 148"/>
                    <a:gd name="T1" fmla="*/ 0 h 65"/>
                    <a:gd name="T2" fmla="*/ 147 w 148"/>
                    <a:gd name="T3" fmla="*/ 64 h 65"/>
                    <a:gd name="T4" fmla="*/ 138 w 148"/>
                    <a:gd name="T5" fmla="*/ 64 h 65"/>
                    <a:gd name="T6" fmla="*/ 0 w 148"/>
                    <a:gd name="T7" fmla="*/ 0 h 65"/>
                    <a:gd name="T8" fmla="*/ 9 w 148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65">
                      <a:moveTo>
                        <a:pt x="9" y="0"/>
                      </a:moveTo>
                      <a:lnTo>
                        <a:pt x="147" y="64"/>
                      </a:lnTo>
                      <a:lnTo>
                        <a:pt x="138" y="64"/>
                      </a:lnTo>
                      <a:lnTo>
                        <a:pt x="0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39" name="Freeform 151"/>
                <p:cNvSpPr>
                  <a:spLocks/>
                </p:cNvSpPr>
                <p:nvPr/>
              </p:nvSpPr>
              <p:spPr bwMode="auto">
                <a:xfrm>
                  <a:off x="2573" y="916"/>
                  <a:ext cx="149" cy="65"/>
                </a:xfrm>
                <a:custGeom>
                  <a:avLst/>
                  <a:gdLst>
                    <a:gd name="T0" fmla="*/ 139 w 149"/>
                    <a:gd name="T1" fmla="*/ 0 h 65"/>
                    <a:gd name="T2" fmla="*/ 0 w 149"/>
                    <a:gd name="T3" fmla="*/ 64 h 65"/>
                    <a:gd name="T4" fmla="*/ 9 w 149"/>
                    <a:gd name="T5" fmla="*/ 64 h 65"/>
                    <a:gd name="T6" fmla="*/ 148 w 149"/>
                    <a:gd name="T7" fmla="*/ 0 h 65"/>
                    <a:gd name="T8" fmla="*/ 139 w 149"/>
                    <a:gd name="T9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65">
                      <a:moveTo>
                        <a:pt x="139" y="0"/>
                      </a:moveTo>
                      <a:lnTo>
                        <a:pt x="0" y="64"/>
                      </a:lnTo>
                      <a:lnTo>
                        <a:pt x="9" y="64"/>
                      </a:lnTo>
                      <a:lnTo>
                        <a:pt x="148" y="0"/>
                      </a:lnTo>
                      <a:lnTo>
                        <a:pt x="139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0" name="Freeform 152"/>
                <p:cNvSpPr>
                  <a:spLocks/>
                </p:cNvSpPr>
                <p:nvPr/>
              </p:nvSpPr>
              <p:spPr bwMode="auto">
                <a:xfrm>
                  <a:off x="2565" y="992"/>
                  <a:ext cx="194" cy="76"/>
                </a:xfrm>
                <a:custGeom>
                  <a:avLst/>
                  <a:gdLst>
                    <a:gd name="T0" fmla="*/ 0 w 194"/>
                    <a:gd name="T1" fmla="*/ 0 h 76"/>
                    <a:gd name="T2" fmla="*/ 184 w 194"/>
                    <a:gd name="T3" fmla="*/ 75 h 76"/>
                    <a:gd name="T4" fmla="*/ 193 w 194"/>
                    <a:gd name="T5" fmla="*/ 75 h 76"/>
                    <a:gd name="T6" fmla="*/ 9 w 194"/>
                    <a:gd name="T7" fmla="*/ 0 h 76"/>
                    <a:gd name="T8" fmla="*/ 0 w 194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76">
                      <a:moveTo>
                        <a:pt x="0" y="0"/>
                      </a:moveTo>
                      <a:lnTo>
                        <a:pt x="184" y="75"/>
                      </a:lnTo>
                      <a:lnTo>
                        <a:pt x="193" y="75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1" name="Freeform 153"/>
                <p:cNvSpPr>
                  <a:spLocks/>
                </p:cNvSpPr>
                <p:nvPr/>
              </p:nvSpPr>
              <p:spPr bwMode="auto">
                <a:xfrm>
                  <a:off x="2545" y="992"/>
                  <a:ext cx="195" cy="76"/>
                </a:xfrm>
                <a:custGeom>
                  <a:avLst/>
                  <a:gdLst>
                    <a:gd name="T0" fmla="*/ 194 w 195"/>
                    <a:gd name="T1" fmla="*/ 0 h 76"/>
                    <a:gd name="T2" fmla="*/ 9 w 195"/>
                    <a:gd name="T3" fmla="*/ 75 h 76"/>
                    <a:gd name="T4" fmla="*/ 0 w 195"/>
                    <a:gd name="T5" fmla="*/ 75 h 76"/>
                    <a:gd name="T6" fmla="*/ 185 w 195"/>
                    <a:gd name="T7" fmla="*/ 0 h 76"/>
                    <a:gd name="T8" fmla="*/ 194 w 195"/>
                    <a:gd name="T9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76">
                      <a:moveTo>
                        <a:pt x="194" y="0"/>
                      </a:moveTo>
                      <a:lnTo>
                        <a:pt x="9" y="75"/>
                      </a:lnTo>
                      <a:lnTo>
                        <a:pt x="0" y="75"/>
                      </a:lnTo>
                      <a:lnTo>
                        <a:pt x="185" y="0"/>
                      </a:lnTo>
                      <a:lnTo>
                        <a:pt x="194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2" name="Freeform 154"/>
                <p:cNvSpPr>
                  <a:spLocks/>
                </p:cNvSpPr>
                <p:nvPr/>
              </p:nvSpPr>
              <p:spPr bwMode="auto">
                <a:xfrm>
                  <a:off x="2545" y="1078"/>
                  <a:ext cx="233" cy="67"/>
                </a:xfrm>
                <a:custGeom>
                  <a:avLst/>
                  <a:gdLst>
                    <a:gd name="T0" fmla="*/ 0 w 233"/>
                    <a:gd name="T1" fmla="*/ 0 h 67"/>
                    <a:gd name="T2" fmla="*/ 223 w 233"/>
                    <a:gd name="T3" fmla="*/ 66 h 67"/>
                    <a:gd name="T4" fmla="*/ 232 w 233"/>
                    <a:gd name="T5" fmla="*/ 66 h 67"/>
                    <a:gd name="T6" fmla="*/ 11 w 233"/>
                    <a:gd name="T7" fmla="*/ 0 h 67"/>
                    <a:gd name="T8" fmla="*/ 0 w 233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67">
                      <a:moveTo>
                        <a:pt x="0" y="0"/>
                      </a:moveTo>
                      <a:lnTo>
                        <a:pt x="223" y="66"/>
                      </a:lnTo>
                      <a:lnTo>
                        <a:pt x="232" y="66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3" name="Freeform 155"/>
                <p:cNvSpPr>
                  <a:spLocks/>
                </p:cNvSpPr>
                <p:nvPr/>
              </p:nvSpPr>
              <p:spPr bwMode="auto">
                <a:xfrm>
                  <a:off x="2526" y="1078"/>
                  <a:ext cx="233" cy="67"/>
                </a:xfrm>
                <a:custGeom>
                  <a:avLst/>
                  <a:gdLst>
                    <a:gd name="T0" fmla="*/ 232 w 233"/>
                    <a:gd name="T1" fmla="*/ 0 h 67"/>
                    <a:gd name="T2" fmla="*/ 9 w 233"/>
                    <a:gd name="T3" fmla="*/ 66 h 67"/>
                    <a:gd name="T4" fmla="*/ 0 w 233"/>
                    <a:gd name="T5" fmla="*/ 66 h 67"/>
                    <a:gd name="T6" fmla="*/ 221 w 233"/>
                    <a:gd name="T7" fmla="*/ 0 h 67"/>
                    <a:gd name="T8" fmla="*/ 232 w 233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67">
                      <a:moveTo>
                        <a:pt x="232" y="0"/>
                      </a:moveTo>
                      <a:lnTo>
                        <a:pt x="9" y="66"/>
                      </a:lnTo>
                      <a:lnTo>
                        <a:pt x="0" y="66"/>
                      </a:lnTo>
                      <a:lnTo>
                        <a:pt x="221" y="0"/>
                      </a:lnTo>
                      <a:lnTo>
                        <a:pt x="232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4" name="Line 156"/>
                <p:cNvSpPr>
                  <a:spLocks noChangeShapeType="1"/>
                </p:cNvSpPr>
                <p:nvPr/>
              </p:nvSpPr>
              <p:spPr bwMode="auto">
                <a:xfrm>
                  <a:off x="2547" y="824"/>
                  <a:ext cx="2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45" name="Line 157"/>
                <p:cNvSpPr>
                  <a:spLocks noChangeShapeType="1"/>
                </p:cNvSpPr>
                <p:nvPr/>
              </p:nvSpPr>
              <p:spPr bwMode="auto">
                <a:xfrm>
                  <a:off x="2547" y="828"/>
                  <a:ext cx="46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46" name="Line 158"/>
                <p:cNvSpPr>
                  <a:spLocks noChangeShapeType="1"/>
                </p:cNvSpPr>
                <p:nvPr/>
              </p:nvSpPr>
              <p:spPr bwMode="auto">
                <a:xfrm flipH="1">
                  <a:off x="2705" y="828"/>
                  <a:ext cx="62" cy="1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447" name="Group 159"/>
              <p:cNvGrpSpPr>
                <a:grpSpLocks/>
              </p:cNvGrpSpPr>
              <p:nvPr/>
            </p:nvGrpSpPr>
            <p:grpSpPr bwMode="auto">
              <a:xfrm>
                <a:off x="2188" y="949"/>
                <a:ext cx="309" cy="406"/>
                <a:chOff x="2188" y="949"/>
                <a:chExt cx="309" cy="406"/>
              </a:xfrm>
            </p:grpSpPr>
            <p:sp>
              <p:nvSpPr>
                <p:cNvPr id="12448" name="Freeform 160"/>
                <p:cNvSpPr>
                  <a:spLocks/>
                </p:cNvSpPr>
                <p:nvPr/>
              </p:nvSpPr>
              <p:spPr bwMode="auto">
                <a:xfrm>
                  <a:off x="2329" y="1259"/>
                  <a:ext cx="27" cy="96"/>
                </a:xfrm>
                <a:custGeom>
                  <a:avLst/>
                  <a:gdLst>
                    <a:gd name="T0" fmla="*/ 0 w 27"/>
                    <a:gd name="T1" fmla="*/ 0 h 96"/>
                    <a:gd name="T2" fmla="*/ 26 w 27"/>
                    <a:gd name="T3" fmla="*/ 0 h 96"/>
                    <a:gd name="T4" fmla="*/ 26 w 27"/>
                    <a:gd name="T5" fmla="*/ 95 h 96"/>
                    <a:gd name="T6" fmla="*/ 0 w 27"/>
                    <a:gd name="T7" fmla="*/ 95 h 96"/>
                    <a:gd name="T8" fmla="*/ 0 w 27"/>
                    <a:gd name="T9" fmla="*/ 0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0" y="0"/>
                      </a:moveTo>
                      <a:lnTo>
                        <a:pt x="26" y="0"/>
                      </a:lnTo>
                      <a:lnTo>
                        <a:pt x="26" y="95"/>
                      </a:lnTo>
                      <a:lnTo>
                        <a:pt x="0" y="95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49" name="Freeform 161"/>
                <p:cNvSpPr>
                  <a:spLocks/>
                </p:cNvSpPr>
                <p:nvPr/>
              </p:nvSpPr>
              <p:spPr bwMode="auto">
                <a:xfrm>
                  <a:off x="2235" y="1193"/>
                  <a:ext cx="214" cy="9"/>
                </a:xfrm>
                <a:custGeom>
                  <a:avLst/>
                  <a:gdLst>
                    <a:gd name="T0" fmla="*/ 0 w 214"/>
                    <a:gd name="T1" fmla="*/ 0 h 9"/>
                    <a:gd name="T2" fmla="*/ 213 w 214"/>
                    <a:gd name="T3" fmla="*/ 0 h 9"/>
                    <a:gd name="T4" fmla="*/ 213 w 214"/>
                    <a:gd name="T5" fmla="*/ 8 h 9"/>
                    <a:gd name="T6" fmla="*/ 0 w 214"/>
                    <a:gd name="T7" fmla="*/ 8 h 9"/>
                    <a:gd name="T8" fmla="*/ 0 w 214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4" h="9">
                      <a:moveTo>
                        <a:pt x="0" y="0"/>
                      </a:moveTo>
                      <a:lnTo>
                        <a:pt x="213" y="0"/>
                      </a:lnTo>
                      <a:lnTo>
                        <a:pt x="213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0" name="Freeform 162"/>
                <p:cNvSpPr>
                  <a:spLocks/>
                </p:cNvSpPr>
                <p:nvPr/>
              </p:nvSpPr>
              <p:spPr bwMode="auto">
                <a:xfrm>
                  <a:off x="2216" y="1269"/>
                  <a:ext cx="252" cy="9"/>
                </a:xfrm>
                <a:custGeom>
                  <a:avLst/>
                  <a:gdLst>
                    <a:gd name="T0" fmla="*/ 0 w 252"/>
                    <a:gd name="T1" fmla="*/ 0 h 9"/>
                    <a:gd name="T2" fmla="*/ 251 w 252"/>
                    <a:gd name="T3" fmla="*/ 0 h 9"/>
                    <a:gd name="T4" fmla="*/ 251 w 252"/>
                    <a:gd name="T5" fmla="*/ 8 h 9"/>
                    <a:gd name="T6" fmla="*/ 0 w 252"/>
                    <a:gd name="T7" fmla="*/ 8 h 9"/>
                    <a:gd name="T8" fmla="*/ 0 w 252"/>
                    <a:gd name="T9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2" h="9">
                      <a:moveTo>
                        <a:pt x="0" y="0"/>
                      </a:moveTo>
                      <a:lnTo>
                        <a:pt x="251" y="0"/>
                      </a:lnTo>
                      <a:lnTo>
                        <a:pt x="251" y="8"/>
                      </a:lnTo>
                      <a:lnTo>
                        <a:pt x="0" y="8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1" name="Freeform 163"/>
                <p:cNvSpPr>
                  <a:spLocks/>
                </p:cNvSpPr>
                <p:nvPr/>
              </p:nvSpPr>
              <p:spPr bwMode="auto">
                <a:xfrm>
                  <a:off x="2255" y="1106"/>
                  <a:ext cx="175" cy="10"/>
                </a:xfrm>
                <a:custGeom>
                  <a:avLst/>
                  <a:gdLst>
                    <a:gd name="T0" fmla="*/ 0 w 175"/>
                    <a:gd name="T1" fmla="*/ 0 h 10"/>
                    <a:gd name="T2" fmla="*/ 174 w 175"/>
                    <a:gd name="T3" fmla="*/ 0 h 10"/>
                    <a:gd name="T4" fmla="*/ 174 w 175"/>
                    <a:gd name="T5" fmla="*/ 9 h 10"/>
                    <a:gd name="T6" fmla="*/ 0 w 175"/>
                    <a:gd name="T7" fmla="*/ 9 h 10"/>
                    <a:gd name="T8" fmla="*/ 0 w 175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5" h="10">
                      <a:moveTo>
                        <a:pt x="0" y="0"/>
                      </a:moveTo>
                      <a:lnTo>
                        <a:pt x="174" y="0"/>
                      </a:lnTo>
                      <a:lnTo>
                        <a:pt x="174" y="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2" name="Freeform 164"/>
                <p:cNvSpPr>
                  <a:spLocks/>
                </p:cNvSpPr>
                <p:nvPr/>
              </p:nvSpPr>
              <p:spPr bwMode="auto">
                <a:xfrm>
                  <a:off x="2273" y="1030"/>
                  <a:ext cx="138" cy="10"/>
                </a:xfrm>
                <a:custGeom>
                  <a:avLst/>
                  <a:gdLst>
                    <a:gd name="T0" fmla="*/ 0 w 138"/>
                    <a:gd name="T1" fmla="*/ 0 h 10"/>
                    <a:gd name="T2" fmla="*/ 137 w 138"/>
                    <a:gd name="T3" fmla="*/ 0 h 10"/>
                    <a:gd name="T4" fmla="*/ 137 w 138"/>
                    <a:gd name="T5" fmla="*/ 9 h 10"/>
                    <a:gd name="T6" fmla="*/ 0 w 138"/>
                    <a:gd name="T7" fmla="*/ 9 h 10"/>
                    <a:gd name="T8" fmla="*/ 0 w 138"/>
                    <a:gd name="T9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8" h="10">
                      <a:moveTo>
                        <a:pt x="0" y="0"/>
                      </a:moveTo>
                      <a:lnTo>
                        <a:pt x="137" y="0"/>
                      </a:lnTo>
                      <a:lnTo>
                        <a:pt x="137" y="9"/>
                      </a:lnTo>
                      <a:lnTo>
                        <a:pt x="0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3" name="Rectangle 165"/>
                <p:cNvSpPr>
                  <a:spLocks noChangeArrowheads="1"/>
                </p:cNvSpPr>
                <p:nvPr/>
              </p:nvSpPr>
              <p:spPr bwMode="auto">
                <a:xfrm>
                  <a:off x="2339" y="959"/>
                  <a:ext cx="6" cy="298"/>
                </a:xfrm>
                <a:prstGeom prst="rect">
                  <a:avLst/>
                </a:pr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54" name="Freeform 166"/>
                <p:cNvSpPr>
                  <a:spLocks/>
                </p:cNvSpPr>
                <p:nvPr/>
              </p:nvSpPr>
              <p:spPr bwMode="auto">
                <a:xfrm>
                  <a:off x="2385" y="959"/>
                  <a:ext cx="112" cy="396"/>
                </a:xfrm>
                <a:custGeom>
                  <a:avLst/>
                  <a:gdLst>
                    <a:gd name="T0" fmla="*/ 0 w 112"/>
                    <a:gd name="T1" fmla="*/ 0 h 396"/>
                    <a:gd name="T2" fmla="*/ 102 w 112"/>
                    <a:gd name="T3" fmla="*/ 395 h 396"/>
                    <a:gd name="T4" fmla="*/ 111 w 112"/>
                    <a:gd name="T5" fmla="*/ 395 h 396"/>
                    <a:gd name="T6" fmla="*/ 9 w 112"/>
                    <a:gd name="T7" fmla="*/ 0 h 396"/>
                    <a:gd name="T8" fmla="*/ 0 w 112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396">
                      <a:moveTo>
                        <a:pt x="0" y="0"/>
                      </a:moveTo>
                      <a:lnTo>
                        <a:pt x="102" y="395"/>
                      </a:lnTo>
                      <a:lnTo>
                        <a:pt x="111" y="395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5" name="Freeform 167"/>
                <p:cNvSpPr>
                  <a:spLocks/>
                </p:cNvSpPr>
                <p:nvPr/>
              </p:nvSpPr>
              <p:spPr bwMode="auto">
                <a:xfrm>
                  <a:off x="2188" y="959"/>
                  <a:ext cx="111" cy="396"/>
                </a:xfrm>
                <a:custGeom>
                  <a:avLst/>
                  <a:gdLst>
                    <a:gd name="T0" fmla="*/ 110 w 111"/>
                    <a:gd name="T1" fmla="*/ 0 h 396"/>
                    <a:gd name="T2" fmla="*/ 9 w 111"/>
                    <a:gd name="T3" fmla="*/ 395 h 396"/>
                    <a:gd name="T4" fmla="*/ 0 w 111"/>
                    <a:gd name="T5" fmla="*/ 395 h 396"/>
                    <a:gd name="T6" fmla="*/ 101 w 111"/>
                    <a:gd name="T7" fmla="*/ 0 h 396"/>
                    <a:gd name="T8" fmla="*/ 110 w 111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396">
                      <a:moveTo>
                        <a:pt x="110" y="0"/>
                      </a:moveTo>
                      <a:lnTo>
                        <a:pt x="9" y="395"/>
                      </a:lnTo>
                      <a:lnTo>
                        <a:pt x="0" y="395"/>
                      </a:lnTo>
                      <a:lnTo>
                        <a:pt x="101" y="0"/>
                      </a:lnTo>
                      <a:lnTo>
                        <a:pt x="11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6" name="Freeform 168"/>
                <p:cNvSpPr>
                  <a:spLocks/>
                </p:cNvSpPr>
                <p:nvPr/>
              </p:nvSpPr>
              <p:spPr bwMode="auto">
                <a:xfrm>
                  <a:off x="2292" y="959"/>
                  <a:ext cx="120" cy="70"/>
                </a:xfrm>
                <a:custGeom>
                  <a:avLst/>
                  <a:gdLst>
                    <a:gd name="T0" fmla="*/ 0 w 120"/>
                    <a:gd name="T1" fmla="*/ 0 h 70"/>
                    <a:gd name="T2" fmla="*/ 110 w 120"/>
                    <a:gd name="T3" fmla="*/ 69 h 70"/>
                    <a:gd name="T4" fmla="*/ 119 w 120"/>
                    <a:gd name="T5" fmla="*/ 69 h 70"/>
                    <a:gd name="T6" fmla="*/ 9 w 120"/>
                    <a:gd name="T7" fmla="*/ 0 h 70"/>
                    <a:gd name="T8" fmla="*/ 0 w 120"/>
                    <a:gd name="T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70">
                      <a:moveTo>
                        <a:pt x="0" y="0"/>
                      </a:moveTo>
                      <a:lnTo>
                        <a:pt x="110" y="69"/>
                      </a:lnTo>
                      <a:lnTo>
                        <a:pt x="119" y="69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7" name="Freeform 169"/>
                <p:cNvSpPr>
                  <a:spLocks/>
                </p:cNvSpPr>
                <p:nvPr/>
              </p:nvSpPr>
              <p:spPr bwMode="auto">
                <a:xfrm>
                  <a:off x="2272" y="959"/>
                  <a:ext cx="122" cy="70"/>
                </a:xfrm>
                <a:custGeom>
                  <a:avLst/>
                  <a:gdLst>
                    <a:gd name="T0" fmla="*/ 121 w 122"/>
                    <a:gd name="T1" fmla="*/ 0 h 70"/>
                    <a:gd name="T2" fmla="*/ 9 w 122"/>
                    <a:gd name="T3" fmla="*/ 69 h 70"/>
                    <a:gd name="T4" fmla="*/ 0 w 122"/>
                    <a:gd name="T5" fmla="*/ 69 h 70"/>
                    <a:gd name="T6" fmla="*/ 112 w 122"/>
                    <a:gd name="T7" fmla="*/ 0 h 70"/>
                    <a:gd name="T8" fmla="*/ 121 w 122"/>
                    <a:gd name="T9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2" h="70">
                      <a:moveTo>
                        <a:pt x="121" y="0"/>
                      </a:moveTo>
                      <a:lnTo>
                        <a:pt x="9" y="69"/>
                      </a:lnTo>
                      <a:lnTo>
                        <a:pt x="0" y="69"/>
                      </a:lnTo>
                      <a:lnTo>
                        <a:pt x="112" y="0"/>
                      </a:lnTo>
                      <a:lnTo>
                        <a:pt x="121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8" name="Freeform 170"/>
                <p:cNvSpPr>
                  <a:spLocks/>
                </p:cNvSpPr>
                <p:nvPr/>
              </p:nvSpPr>
              <p:spPr bwMode="auto">
                <a:xfrm>
                  <a:off x="2272" y="1039"/>
                  <a:ext cx="148" cy="67"/>
                </a:xfrm>
                <a:custGeom>
                  <a:avLst/>
                  <a:gdLst>
                    <a:gd name="T0" fmla="*/ 9 w 148"/>
                    <a:gd name="T1" fmla="*/ 0 h 67"/>
                    <a:gd name="T2" fmla="*/ 147 w 148"/>
                    <a:gd name="T3" fmla="*/ 66 h 67"/>
                    <a:gd name="T4" fmla="*/ 138 w 148"/>
                    <a:gd name="T5" fmla="*/ 66 h 67"/>
                    <a:gd name="T6" fmla="*/ 0 w 148"/>
                    <a:gd name="T7" fmla="*/ 0 h 67"/>
                    <a:gd name="T8" fmla="*/ 9 w 148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67">
                      <a:moveTo>
                        <a:pt x="9" y="0"/>
                      </a:moveTo>
                      <a:lnTo>
                        <a:pt x="147" y="66"/>
                      </a:lnTo>
                      <a:lnTo>
                        <a:pt x="138" y="66"/>
                      </a:lnTo>
                      <a:lnTo>
                        <a:pt x="0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59" name="Freeform 171"/>
                <p:cNvSpPr>
                  <a:spLocks/>
                </p:cNvSpPr>
                <p:nvPr/>
              </p:nvSpPr>
              <p:spPr bwMode="auto">
                <a:xfrm>
                  <a:off x="2263" y="1039"/>
                  <a:ext cx="149" cy="67"/>
                </a:xfrm>
                <a:custGeom>
                  <a:avLst/>
                  <a:gdLst>
                    <a:gd name="T0" fmla="*/ 139 w 149"/>
                    <a:gd name="T1" fmla="*/ 0 h 67"/>
                    <a:gd name="T2" fmla="*/ 0 w 149"/>
                    <a:gd name="T3" fmla="*/ 66 h 67"/>
                    <a:gd name="T4" fmla="*/ 9 w 149"/>
                    <a:gd name="T5" fmla="*/ 66 h 67"/>
                    <a:gd name="T6" fmla="*/ 148 w 149"/>
                    <a:gd name="T7" fmla="*/ 0 h 67"/>
                    <a:gd name="T8" fmla="*/ 139 w 149"/>
                    <a:gd name="T9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9" h="67">
                      <a:moveTo>
                        <a:pt x="139" y="0"/>
                      </a:moveTo>
                      <a:lnTo>
                        <a:pt x="0" y="66"/>
                      </a:lnTo>
                      <a:lnTo>
                        <a:pt x="9" y="66"/>
                      </a:lnTo>
                      <a:lnTo>
                        <a:pt x="148" y="0"/>
                      </a:lnTo>
                      <a:lnTo>
                        <a:pt x="139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0" name="Freeform 172"/>
                <p:cNvSpPr>
                  <a:spLocks/>
                </p:cNvSpPr>
                <p:nvPr/>
              </p:nvSpPr>
              <p:spPr bwMode="auto">
                <a:xfrm>
                  <a:off x="2255" y="1117"/>
                  <a:ext cx="194" cy="75"/>
                </a:xfrm>
                <a:custGeom>
                  <a:avLst/>
                  <a:gdLst>
                    <a:gd name="T0" fmla="*/ 0 w 194"/>
                    <a:gd name="T1" fmla="*/ 0 h 75"/>
                    <a:gd name="T2" fmla="*/ 184 w 194"/>
                    <a:gd name="T3" fmla="*/ 74 h 75"/>
                    <a:gd name="T4" fmla="*/ 193 w 194"/>
                    <a:gd name="T5" fmla="*/ 74 h 75"/>
                    <a:gd name="T6" fmla="*/ 9 w 194"/>
                    <a:gd name="T7" fmla="*/ 0 h 75"/>
                    <a:gd name="T8" fmla="*/ 0 w 194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4" h="75">
                      <a:moveTo>
                        <a:pt x="0" y="0"/>
                      </a:moveTo>
                      <a:lnTo>
                        <a:pt x="184" y="74"/>
                      </a:lnTo>
                      <a:lnTo>
                        <a:pt x="193" y="74"/>
                      </a:lnTo>
                      <a:lnTo>
                        <a:pt x="9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1" name="Freeform 173"/>
                <p:cNvSpPr>
                  <a:spLocks/>
                </p:cNvSpPr>
                <p:nvPr/>
              </p:nvSpPr>
              <p:spPr bwMode="auto">
                <a:xfrm>
                  <a:off x="2235" y="1117"/>
                  <a:ext cx="195" cy="75"/>
                </a:xfrm>
                <a:custGeom>
                  <a:avLst/>
                  <a:gdLst>
                    <a:gd name="T0" fmla="*/ 194 w 195"/>
                    <a:gd name="T1" fmla="*/ 0 h 75"/>
                    <a:gd name="T2" fmla="*/ 9 w 195"/>
                    <a:gd name="T3" fmla="*/ 74 h 75"/>
                    <a:gd name="T4" fmla="*/ 0 w 195"/>
                    <a:gd name="T5" fmla="*/ 74 h 75"/>
                    <a:gd name="T6" fmla="*/ 185 w 195"/>
                    <a:gd name="T7" fmla="*/ 0 h 75"/>
                    <a:gd name="T8" fmla="*/ 194 w 195"/>
                    <a:gd name="T9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5" h="75">
                      <a:moveTo>
                        <a:pt x="194" y="0"/>
                      </a:moveTo>
                      <a:lnTo>
                        <a:pt x="9" y="74"/>
                      </a:lnTo>
                      <a:lnTo>
                        <a:pt x="0" y="74"/>
                      </a:lnTo>
                      <a:lnTo>
                        <a:pt x="185" y="0"/>
                      </a:lnTo>
                      <a:lnTo>
                        <a:pt x="194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2" name="Freeform 174"/>
                <p:cNvSpPr>
                  <a:spLocks/>
                </p:cNvSpPr>
                <p:nvPr/>
              </p:nvSpPr>
              <p:spPr bwMode="auto">
                <a:xfrm>
                  <a:off x="2235" y="1204"/>
                  <a:ext cx="233" cy="64"/>
                </a:xfrm>
                <a:custGeom>
                  <a:avLst/>
                  <a:gdLst>
                    <a:gd name="T0" fmla="*/ 0 w 233"/>
                    <a:gd name="T1" fmla="*/ 0 h 64"/>
                    <a:gd name="T2" fmla="*/ 223 w 233"/>
                    <a:gd name="T3" fmla="*/ 63 h 64"/>
                    <a:gd name="T4" fmla="*/ 232 w 233"/>
                    <a:gd name="T5" fmla="*/ 63 h 64"/>
                    <a:gd name="T6" fmla="*/ 11 w 233"/>
                    <a:gd name="T7" fmla="*/ 0 h 64"/>
                    <a:gd name="T8" fmla="*/ 0 w 233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64">
                      <a:moveTo>
                        <a:pt x="0" y="0"/>
                      </a:moveTo>
                      <a:lnTo>
                        <a:pt x="223" y="63"/>
                      </a:lnTo>
                      <a:lnTo>
                        <a:pt x="232" y="63"/>
                      </a:lnTo>
                      <a:lnTo>
                        <a:pt x="11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3" name="Freeform 175"/>
                <p:cNvSpPr>
                  <a:spLocks/>
                </p:cNvSpPr>
                <p:nvPr/>
              </p:nvSpPr>
              <p:spPr bwMode="auto">
                <a:xfrm>
                  <a:off x="2216" y="1204"/>
                  <a:ext cx="233" cy="64"/>
                </a:xfrm>
                <a:custGeom>
                  <a:avLst/>
                  <a:gdLst>
                    <a:gd name="T0" fmla="*/ 232 w 233"/>
                    <a:gd name="T1" fmla="*/ 0 h 64"/>
                    <a:gd name="T2" fmla="*/ 9 w 233"/>
                    <a:gd name="T3" fmla="*/ 63 h 64"/>
                    <a:gd name="T4" fmla="*/ 0 w 233"/>
                    <a:gd name="T5" fmla="*/ 63 h 64"/>
                    <a:gd name="T6" fmla="*/ 221 w 233"/>
                    <a:gd name="T7" fmla="*/ 0 h 64"/>
                    <a:gd name="T8" fmla="*/ 232 w 233"/>
                    <a:gd name="T9" fmla="*/ 0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33" h="64">
                      <a:moveTo>
                        <a:pt x="232" y="0"/>
                      </a:moveTo>
                      <a:lnTo>
                        <a:pt x="9" y="63"/>
                      </a:lnTo>
                      <a:lnTo>
                        <a:pt x="0" y="63"/>
                      </a:lnTo>
                      <a:lnTo>
                        <a:pt x="221" y="0"/>
                      </a:lnTo>
                      <a:lnTo>
                        <a:pt x="232" y="0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 cap="rnd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64" name="Line 176"/>
                <p:cNvSpPr>
                  <a:spLocks noChangeShapeType="1"/>
                </p:cNvSpPr>
                <p:nvPr/>
              </p:nvSpPr>
              <p:spPr bwMode="auto">
                <a:xfrm>
                  <a:off x="2237" y="949"/>
                  <a:ext cx="21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5" name="Line 177"/>
                <p:cNvSpPr>
                  <a:spLocks noChangeShapeType="1"/>
                </p:cNvSpPr>
                <p:nvPr/>
              </p:nvSpPr>
              <p:spPr bwMode="auto">
                <a:xfrm>
                  <a:off x="2237" y="953"/>
                  <a:ext cx="47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466" name="Line 178"/>
                <p:cNvSpPr>
                  <a:spLocks noChangeShapeType="1"/>
                </p:cNvSpPr>
                <p:nvPr/>
              </p:nvSpPr>
              <p:spPr bwMode="auto">
                <a:xfrm flipH="1">
                  <a:off x="2395" y="953"/>
                  <a:ext cx="62" cy="1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467" name="Group 179"/>
            <p:cNvGrpSpPr>
              <a:grpSpLocks/>
            </p:cNvGrpSpPr>
            <p:nvPr/>
          </p:nvGrpSpPr>
          <p:grpSpPr bwMode="auto">
            <a:xfrm>
              <a:off x="1200" y="1803"/>
              <a:ext cx="1403" cy="717"/>
              <a:chOff x="924" y="2157"/>
              <a:chExt cx="1403" cy="717"/>
            </a:xfrm>
          </p:grpSpPr>
          <p:grpSp>
            <p:nvGrpSpPr>
              <p:cNvPr id="12468" name="Group 180"/>
              <p:cNvGrpSpPr>
                <a:grpSpLocks/>
              </p:cNvGrpSpPr>
              <p:nvPr/>
            </p:nvGrpSpPr>
            <p:grpSpPr bwMode="auto">
              <a:xfrm>
                <a:off x="1083" y="2248"/>
                <a:ext cx="619" cy="530"/>
                <a:chOff x="1027" y="1038"/>
                <a:chExt cx="619" cy="530"/>
              </a:xfrm>
            </p:grpSpPr>
            <p:grpSp>
              <p:nvGrpSpPr>
                <p:cNvPr id="12469" name="Group 181"/>
                <p:cNvGrpSpPr>
                  <a:grpSpLocks/>
                </p:cNvGrpSpPr>
                <p:nvPr/>
              </p:nvGrpSpPr>
              <p:grpSpPr bwMode="auto">
                <a:xfrm>
                  <a:off x="1337" y="1038"/>
                  <a:ext cx="309" cy="406"/>
                  <a:chOff x="1337" y="1038"/>
                  <a:chExt cx="309" cy="406"/>
                </a:xfrm>
              </p:grpSpPr>
              <p:sp>
                <p:nvSpPr>
                  <p:cNvPr id="12470" name="Freeform 182"/>
                  <p:cNvSpPr>
                    <a:spLocks/>
                  </p:cNvSpPr>
                  <p:nvPr/>
                </p:nvSpPr>
                <p:spPr bwMode="auto">
                  <a:xfrm>
                    <a:off x="1477" y="1347"/>
                    <a:ext cx="29" cy="97"/>
                  </a:xfrm>
                  <a:custGeom>
                    <a:avLst/>
                    <a:gdLst>
                      <a:gd name="T0" fmla="*/ 0 w 29"/>
                      <a:gd name="T1" fmla="*/ 0 h 97"/>
                      <a:gd name="T2" fmla="*/ 28 w 29"/>
                      <a:gd name="T3" fmla="*/ 0 h 97"/>
                      <a:gd name="T4" fmla="*/ 28 w 29"/>
                      <a:gd name="T5" fmla="*/ 96 h 97"/>
                      <a:gd name="T6" fmla="*/ 0 w 29"/>
                      <a:gd name="T7" fmla="*/ 96 h 97"/>
                      <a:gd name="T8" fmla="*/ 0 w 29"/>
                      <a:gd name="T9" fmla="*/ 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9" h="97">
                        <a:moveTo>
                          <a:pt x="0" y="0"/>
                        </a:moveTo>
                        <a:lnTo>
                          <a:pt x="28" y="0"/>
                        </a:lnTo>
                        <a:lnTo>
                          <a:pt x="28" y="96"/>
                        </a:lnTo>
                        <a:lnTo>
                          <a:pt x="0" y="9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1" name="Freeform 183"/>
                  <p:cNvSpPr>
                    <a:spLocks/>
                  </p:cNvSpPr>
                  <p:nvPr/>
                </p:nvSpPr>
                <p:spPr bwMode="auto">
                  <a:xfrm>
                    <a:off x="1385" y="1281"/>
                    <a:ext cx="213" cy="10"/>
                  </a:xfrm>
                  <a:custGeom>
                    <a:avLst/>
                    <a:gdLst>
                      <a:gd name="T0" fmla="*/ 0 w 213"/>
                      <a:gd name="T1" fmla="*/ 0 h 10"/>
                      <a:gd name="T2" fmla="*/ 212 w 213"/>
                      <a:gd name="T3" fmla="*/ 0 h 10"/>
                      <a:gd name="T4" fmla="*/ 212 w 213"/>
                      <a:gd name="T5" fmla="*/ 9 h 10"/>
                      <a:gd name="T6" fmla="*/ 0 w 213"/>
                      <a:gd name="T7" fmla="*/ 9 h 10"/>
                      <a:gd name="T8" fmla="*/ 0 w 213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10">
                        <a:moveTo>
                          <a:pt x="0" y="0"/>
                        </a:moveTo>
                        <a:lnTo>
                          <a:pt x="212" y="0"/>
                        </a:lnTo>
                        <a:lnTo>
                          <a:pt x="212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2" name="Freeform 184"/>
                  <p:cNvSpPr>
                    <a:spLocks/>
                  </p:cNvSpPr>
                  <p:nvPr/>
                </p:nvSpPr>
                <p:spPr bwMode="auto">
                  <a:xfrm>
                    <a:off x="1365" y="1358"/>
                    <a:ext cx="252" cy="9"/>
                  </a:xfrm>
                  <a:custGeom>
                    <a:avLst/>
                    <a:gdLst>
                      <a:gd name="T0" fmla="*/ 0 w 252"/>
                      <a:gd name="T1" fmla="*/ 0 h 9"/>
                      <a:gd name="T2" fmla="*/ 251 w 252"/>
                      <a:gd name="T3" fmla="*/ 0 h 9"/>
                      <a:gd name="T4" fmla="*/ 251 w 252"/>
                      <a:gd name="T5" fmla="*/ 8 h 9"/>
                      <a:gd name="T6" fmla="*/ 0 w 252"/>
                      <a:gd name="T7" fmla="*/ 8 h 9"/>
                      <a:gd name="T8" fmla="*/ 0 w 252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2" h="9">
                        <a:moveTo>
                          <a:pt x="0" y="0"/>
                        </a:moveTo>
                        <a:lnTo>
                          <a:pt x="251" y="0"/>
                        </a:lnTo>
                        <a:lnTo>
                          <a:pt x="251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3" name="Freeform 185"/>
                  <p:cNvSpPr>
                    <a:spLocks/>
                  </p:cNvSpPr>
                  <p:nvPr/>
                </p:nvSpPr>
                <p:spPr bwMode="auto">
                  <a:xfrm>
                    <a:off x="1404" y="1195"/>
                    <a:ext cx="175" cy="10"/>
                  </a:xfrm>
                  <a:custGeom>
                    <a:avLst/>
                    <a:gdLst>
                      <a:gd name="T0" fmla="*/ 0 w 175"/>
                      <a:gd name="T1" fmla="*/ 0 h 10"/>
                      <a:gd name="T2" fmla="*/ 174 w 175"/>
                      <a:gd name="T3" fmla="*/ 0 h 10"/>
                      <a:gd name="T4" fmla="*/ 174 w 175"/>
                      <a:gd name="T5" fmla="*/ 9 h 10"/>
                      <a:gd name="T6" fmla="*/ 0 w 175"/>
                      <a:gd name="T7" fmla="*/ 9 h 10"/>
                      <a:gd name="T8" fmla="*/ 0 w 175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5" h="10">
                        <a:moveTo>
                          <a:pt x="0" y="0"/>
                        </a:moveTo>
                        <a:lnTo>
                          <a:pt x="174" y="0"/>
                        </a:lnTo>
                        <a:lnTo>
                          <a:pt x="174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4" name="Freeform 186"/>
                  <p:cNvSpPr>
                    <a:spLocks/>
                  </p:cNvSpPr>
                  <p:nvPr/>
                </p:nvSpPr>
                <p:spPr bwMode="auto">
                  <a:xfrm>
                    <a:off x="1423" y="1120"/>
                    <a:ext cx="136" cy="10"/>
                  </a:xfrm>
                  <a:custGeom>
                    <a:avLst/>
                    <a:gdLst>
                      <a:gd name="T0" fmla="*/ 0 w 136"/>
                      <a:gd name="T1" fmla="*/ 0 h 10"/>
                      <a:gd name="T2" fmla="*/ 135 w 136"/>
                      <a:gd name="T3" fmla="*/ 0 h 10"/>
                      <a:gd name="T4" fmla="*/ 135 w 136"/>
                      <a:gd name="T5" fmla="*/ 9 h 10"/>
                      <a:gd name="T6" fmla="*/ 0 w 136"/>
                      <a:gd name="T7" fmla="*/ 9 h 10"/>
                      <a:gd name="T8" fmla="*/ 0 w 136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6" h="10">
                        <a:moveTo>
                          <a:pt x="0" y="0"/>
                        </a:moveTo>
                        <a:lnTo>
                          <a:pt x="135" y="0"/>
                        </a:lnTo>
                        <a:lnTo>
                          <a:pt x="135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5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1488" y="1047"/>
                    <a:ext cx="7" cy="299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76" name="Freeform 188"/>
                  <p:cNvSpPr>
                    <a:spLocks/>
                  </p:cNvSpPr>
                  <p:nvPr/>
                </p:nvSpPr>
                <p:spPr bwMode="auto">
                  <a:xfrm>
                    <a:off x="1535" y="1047"/>
                    <a:ext cx="111" cy="397"/>
                  </a:xfrm>
                  <a:custGeom>
                    <a:avLst/>
                    <a:gdLst>
                      <a:gd name="T0" fmla="*/ 0 w 111"/>
                      <a:gd name="T1" fmla="*/ 0 h 397"/>
                      <a:gd name="T2" fmla="*/ 101 w 111"/>
                      <a:gd name="T3" fmla="*/ 396 h 397"/>
                      <a:gd name="T4" fmla="*/ 110 w 111"/>
                      <a:gd name="T5" fmla="*/ 396 h 397"/>
                      <a:gd name="T6" fmla="*/ 9 w 111"/>
                      <a:gd name="T7" fmla="*/ 0 h 397"/>
                      <a:gd name="T8" fmla="*/ 0 w 111"/>
                      <a:gd name="T9" fmla="*/ 0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97">
                        <a:moveTo>
                          <a:pt x="0" y="0"/>
                        </a:moveTo>
                        <a:lnTo>
                          <a:pt x="101" y="396"/>
                        </a:lnTo>
                        <a:lnTo>
                          <a:pt x="110" y="396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7" name="Freeform 189"/>
                  <p:cNvSpPr>
                    <a:spLocks/>
                  </p:cNvSpPr>
                  <p:nvPr/>
                </p:nvSpPr>
                <p:spPr bwMode="auto">
                  <a:xfrm>
                    <a:off x="1337" y="1047"/>
                    <a:ext cx="111" cy="397"/>
                  </a:xfrm>
                  <a:custGeom>
                    <a:avLst/>
                    <a:gdLst>
                      <a:gd name="T0" fmla="*/ 110 w 111"/>
                      <a:gd name="T1" fmla="*/ 0 h 397"/>
                      <a:gd name="T2" fmla="*/ 9 w 111"/>
                      <a:gd name="T3" fmla="*/ 396 h 397"/>
                      <a:gd name="T4" fmla="*/ 0 w 111"/>
                      <a:gd name="T5" fmla="*/ 396 h 397"/>
                      <a:gd name="T6" fmla="*/ 101 w 111"/>
                      <a:gd name="T7" fmla="*/ 0 h 397"/>
                      <a:gd name="T8" fmla="*/ 110 w 111"/>
                      <a:gd name="T9" fmla="*/ 0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97">
                        <a:moveTo>
                          <a:pt x="110" y="0"/>
                        </a:moveTo>
                        <a:lnTo>
                          <a:pt x="9" y="396"/>
                        </a:lnTo>
                        <a:lnTo>
                          <a:pt x="0" y="396"/>
                        </a:lnTo>
                        <a:lnTo>
                          <a:pt x="101" y="0"/>
                        </a:lnTo>
                        <a:lnTo>
                          <a:pt x="11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8" name="Freeform 190"/>
                  <p:cNvSpPr>
                    <a:spLocks/>
                  </p:cNvSpPr>
                  <p:nvPr/>
                </p:nvSpPr>
                <p:spPr bwMode="auto">
                  <a:xfrm>
                    <a:off x="1442" y="1047"/>
                    <a:ext cx="119" cy="71"/>
                  </a:xfrm>
                  <a:custGeom>
                    <a:avLst/>
                    <a:gdLst>
                      <a:gd name="T0" fmla="*/ 0 w 119"/>
                      <a:gd name="T1" fmla="*/ 0 h 71"/>
                      <a:gd name="T2" fmla="*/ 109 w 119"/>
                      <a:gd name="T3" fmla="*/ 70 h 71"/>
                      <a:gd name="T4" fmla="*/ 118 w 119"/>
                      <a:gd name="T5" fmla="*/ 70 h 71"/>
                      <a:gd name="T6" fmla="*/ 9 w 119"/>
                      <a:gd name="T7" fmla="*/ 0 h 71"/>
                      <a:gd name="T8" fmla="*/ 0 w 119"/>
                      <a:gd name="T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71">
                        <a:moveTo>
                          <a:pt x="0" y="0"/>
                        </a:moveTo>
                        <a:lnTo>
                          <a:pt x="109" y="70"/>
                        </a:lnTo>
                        <a:lnTo>
                          <a:pt x="118" y="70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79" name="Freeform 191"/>
                  <p:cNvSpPr>
                    <a:spLocks/>
                  </p:cNvSpPr>
                  <p:nvPr/>
                </p:nvSpPr>
                <p:spPr bwMode="auto">
                  <a:xfrm>
                    <a:off x="1422" y="1047"/>
                    <a:ext cx="122" cy="71"/>
                  </a:xfrm>
                  <a:custGeom>
                    <a:avLst/>
                    <a:gdLst>
                      <a:gd name="T0" fmla="*/ 121 w 122"/>
                      <a:gd name="T1" fmla="*/ 0 h 71"/>
                      <a:gd name="T2" fmla="*/ 9 w 122"/>
                      <a:gd name="T3" fmla="*/ 70 h 71"/>
                      <a:gd name="T4" fmla="*/ 0 w 122"/>
                      <a:gd name="T5" fmla="*/ 70 h 71"/>
                      <a:gd name="T6" fmla="*/ 112 w 122"/>
                      <a:gd name="T7" fmla="*/ 0 h 71"/>
                      <a:gd name="T8" fmla="*/ 121 w 122"/>
                      <a:gd name="T9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71">
                        <a:moveTo>
                          <a:pt x="121" y="0"/>
                        </a:moveTo>
                        <a:lnTo>
                          <a:pt x="9" y="70"/>
                        </a:lnTo>
                        <a:lnTo>
                          <a:pt x="0" y="70"/>
                        </a:lnTo>
                        <a:lnTo>
                          <a:pt x="112" y="0"/>
                        </a:lnTo>
                        <a:lnTo>
                          <a:pt x="121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0" name="Freeform 192"/>
                  <p:cNvSpPr>
                    <a:spLocks/>
                  </p:cNvSpPr>
                  <p:nvPr/>
                </p:nvSpPr>
                <p:spPr bwMode="auto">
                  <a:xfrm>
                    <a:off x="1422" y="1129"/>
                    <a:ext cx="147" cy="65"/>
                  </a:xfrm>
                  <a:custGeom>
                    <a:avLst/>
                    <a:gdLst>
                      <a:gd name="T0" fmla="*/ 9 w 147"/>
                      <a:gd name="T1" fmla="*/ 0 h 65"/>
                      <a:gd name="T2" fmla="*/ 146 w 147"/>
                      <a:gd name="T3" fmla="*/ 64 h 65"/>
                      <a:gd name="T4" fmla="*/ 137 w 147"/>
                      <a:gd name="T5" fmla="*/ 64 h 65"/>
                      <a:gd name="T6" fmla="*/ 0 w 147"/>
                      <a:gd name="T7" fmla="*/ 0 h 65"/>
                      <a:gd name="T8" fmla="*/ 9 w 147"/>
                      <a:gd name="T9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7" h="65">
                        <a:moveTo>
                          <a:pt x="9" y="0"/>
                        </a:moveTo>
                        <a:lnTo>
                          <a:pt x="146" y="64"/>
                        </a:lnTo>
                        <a:lnTo>
                          <a:pt x="137" y="64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1" name="Freeform 193"/>
                  <p:cNvSpPr>
                    <a:spLocks/>
                  </p:cNvSpPr>
                  <p:nvPr/>
                </p:nvSpPr>
                <p:spPr bwMode="auto">
                  <a:xfrm>
                    <a:off x="1413" y="1129"/>
                    <a:ext cx="148" cy="65"/>
                  </a:xfrm>
                  <a:custGeom>
                    <a:avLst/>
                    <a:gdLst>
                      <a:gd name="T0" fmla="*/ 138 w 148"/>
                      <a:gd name="T1" fmla="*/ 0 h 65"/>
                      <a:gd name="T2" fmla="*/ 0 w 148"/>
                      <a:gd name="T3" fmla="*/ 64 h 65"/>
                      <a:gd name="T4" fmla="*/ 9 w 148"/>
                      <a:gd name="T5" fmla="*/ 64 h 65"/>
                      <a:gd name="T6" fmla="*/ 147 w 148"/>
                      <a:gd name="T7" fmla="*/ 0 h 65"/>
                      <a:gd name="T8" fmla="*/ 138 w 148"/>
                      <a:gd name="T9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" h="65">
                        <a:moveTo>
                          <a:pt x="138" y="0"/>
                        </a:moveTo>
                        <a:lnTo>
                          <a:pt x="0" y="64"/>
                        </a:lnTo>
                        <a:lnTo>
                          <a:pt x="9" y="64"/>
                        </a:lnTo>
                        <a:lnTo>
                          <a:pt x="147" y="0"/>
                        </a:lnTo>
                        <a:lnTo>
                          <a:pt x="138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2" name="Freeform 194"/>
                  <p:cNvSpPr>
                    <a:spLocks/>
                  </p:cNvSpPr>
                  <p:nvPr/>
                </p:nvSpPr>
                <p:spPr bwMode="auto">
                  <a:xfrm>
                    <a:off x="1404" y="1205"/>
                    <a:ext cx="194" cy="76"/>
                  </a:xfrm>
                  <a:custGeom>
                    <a:avLst/>
                    <a:gdLst>
                      <a:gd name="T0" fmla="*/ 0 w 194"/>
                      <a:gd name="T1" fmla="*/ 0 h 76"/>
                      <a:gd name="T2" fmla="*/ 184 w 194"/>
                      <a:gd name="T3" fmla="*/ 75 h 76"/>
                      <a:gd name="T4" fmla="*/ 193 w 194"/>
                      <a:gd name="T5" fmla="*/ 75 h 76"/>
                      <a:gd name="T6" fmla="*/ 9 w 194"/>
                      <a:gd name="T7" fmla="*/ 0 h 76"/>
                      <a:gd name="T8" fmla="*/ 0 w 194"/>
                      <a:gd name="T9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4" h="76">
                        <a:moveTo>
                          <a:pt x="0" y="0"/>
                        </a:moveTo>
                        <a:lnTo>
                          <a:pt x="184" y="75"/>
                        </a:lnTo>
                        <a:lnTo>
                          <a:pt x="193" y="75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3" name="Freeform 195"/>
                  <p:cNvSpPr>
                    <a:spLocks/>
                  </p:cNvSpPr>
                  <p:nvPr/>
                </p:nvSpPr>
                <p:spPr bwMode="auto">
                  <a:xfrm>
                    <a:off x="1385" y="1205"/>
                    <a:ext cx="194" cy="76"/>
                  </a:xfrm>
                  <a:custGeom>
                    <a:avLst/>
                    <a:gdLst>
                      <a:gd name="T0" fmla="*/ 193 w 194"/>
                      <a:gd name="T1" fmla="*/ 0 h 76"/>
                      <a:gd name="T2" fmla="*/ 9 w 194"/>
                      <a:gd name="T3" fmla="*/ 75 h 76"/>
                      <a:gd name="T4" fmla="*/ 0 w 194"/>
                      <a:gd name="T5" fmla="*/ 75 h 76"/>
                      <a:gd name="T6" fmla="*/ 184 w 194"/>
                      <a:gd name="T7" fmla="*/ 0 h 76"/>
                      <a:gd name="T8" fmla="*/ 193 w 194"/>
                      <a:gd name="T9" fmla="*/ 0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4" h="76">
                        <a:moveTo>
                          <a:pt x="193" y="0"/>
                        </a:moveTo>
                        <a:lnTo>
                          <a:pt x="9" y="75"/>
                        </a:lnTo>
                        <a:lnTo>
                          <a:pt x="0" y="75"/>
                        </a:lnTo>
                        <a:lnTo>
                          <a:pt x="184" y="0"/>
                        </a:lnTo>
                        <a:lnTo>
                          <a:pt x="193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4" name="Freeform 196"/>
                  <p:cNvSpPr>
                    <a:spLocks/>
                  </p:cNvSpPr>
                  <p:nvPr/>
                </p:nvSpPr>
                <p:spPr bwMode="auto">
                  <a:xfrm>
                    <a:off x="1385" y="1291"/>
                    <a:ext cx="232" cy="66"/>
                  </a:xfrm>
                  <a:custGeom>
                    <a:avLst/>
                    <a:gdLst>
                      <a:gd name="T0" fmla="*/ 0 w 232"/>
                      <a:gd name="T1" fmla="*/ 0 h 66"/>
                      <a:gd name="T2" fmla="*/ 222 w 232"/>
                      <a:gd name="T3" fmla="*/ 65 h 66"/>
                      <a:gd name="T4" fmla="*/ 231 w 232"/>
                      <a:gd name="T5" fmla="*/ 65 h 66"/>
                      <a:gd name="T6" fmla="*/ 11 w 232"/>
                      <a:gd name="T7" fmla="*/ 0 h 66"/>
                      <a:gd name="T8" fmla="*/ 0 w 232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66">
                        <a:moveTo>
                          <a:pt x="0" y="0"/>
                        </a:moveTo>
                        <a:lnTo>
                          <a:pt x="222" y="65"/>
                        </a:lnTo>
                        <a:lnTo>
                          <a:pt x="231" y="65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5" name="Freeform 197"/>
                  <p:cNvSpPr>
                    <a:spLocks/>
                  </p:cNvSpPr>
                  <p:nvPr/>
                </p:nvSpPr>
                <p:spPr bwMode="auto">
                  <a:xfrm>
                    <a:off x="1365" y="1291"/>
                    <a:ext cx="233" cy="66"/>
                  </a:xfrm>
                  <a:custGeom>
                    <a:avLst/>
                    <a:gdLst>
                      <a:gd name="T0" fmla="*/ 232 w 233"/>
                      <a:gd name="T1" fmla="*/ 0 h 66"/>
                      <a:gd name="T2" fmla="*/ 9 w 233"/>
                      <a:gd name="T3" fmla="*/ 65 h 66"/>
                      <a:gd name="T4" fmla="*/ 0 w 233"/>
                      <a:gd name="T5" fmla="*/ 65 h 66"/>
                      <a:gd name="T6" fmla="*/ 221 w 233"/>
                      <a:gd name="T7" fmla="*/ 0 h 66"/>
                      <a:gd name="T8" fmla="*/ 232 w 233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3" h="66">
                        <a:moveTo>
                          <a:pt x="232" y="0"/>
                        </a:moveTo>
                        <a:lnTo>
                          <a:pt x="9" y="65"/>
                        </a:lnTo>
                        <a:lnTo>
                          <a:pt x="0" y="65"/>
                        </a:lnTo>
                        <a:lnTo>
                          <a:pt x="221" y="0"/>
                        </a:lnTo>
                        <a:lnTo>
                          <a:pt x="232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86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1038"/>
                    <a:ext cx="2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7" name="Line 199"/>
                  <p:cNvSpPr>
                    <a:spLocks noChangeShapeType="1"/>
                  </p:cNvSpPr>
                  <p:nvPr/>
                </p:nvSpPr>
                <p:spPr bwMode="auto">
                  <a:xfrm>
                    <a:off x="1387" y="1042"/>
                    <a:ext cx="45" cy="1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88" name="Line 2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544" y="1042"/>
                    <a:ext cx="63" cy="11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89" name="Group 201"/>
                <p:cNvGrpSpPr>
                  <a:grpSpLocks/>
                </p:cNvGrpSpPr>
                <p:nvPr/>
              </p:nvGrpSpPr>
              <p:grpSpPr bwMode="auto">
                <a:xfrm>
                  <a:off x="1027" y="1161"/>
                  <a:ext cx="309" cy="407"/>
                  <a:chOff x="1027" y="1161"/>
                  <a:chExt cx="309" cy="407"/>
                </a:xfrm>
              </p:grpSpPr>
              <p:sp>
                <p:nvSpPr>
                  <p:cNvPr id="12490" name="Freeform 202"/>
                  <p:cNvSpPr>
                    <a:spLocks/>
                  </p:cNvSpPr>
                  <p:nvPr/>
                </p:nvSpPr>
                <p:spPr bwMode="auto">
                  <a:xfrm>
                    <a:off x="1168" y="1473"/>
                    <a:ext cx="28" cy="95"/>
                  </a:xfrm>
                  <a:custGeom>
                    <a:avLst/>
                    <a:gdLst>
                      <a:gd name="T0" fmla="*/ 0 w 28"/>
                      <a:gd name="T1" fmla="*/ 0 h 95"/>
                      <a:gd name="T2" fmla="*/ 27 w 28"/>
                      <a:gd name="T3" fmla="*/ 0 h 95"/>
                      <a:gd name="T4" fmla="*/ 27 w 28"/>
                      <a:gd name="T5" fmla="*/ 94 h 95"/>
                      <a:gd name="T6" fmla="*/ 0 w 28"/>
                      <a:gd name="T7" fmla="*/ 94 h 95"/>
                      <a:gd name="T8" fmla="*/ 0 w 28"/>
                      <a:gd name="T9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8" h="95">
                        <a:moveTo>
                          <a:pt x="0" y="0"/>
                        </a:moveTo>
                        <a:lnTo>
                          <a:pt x="27" y="0"/>
                        </a:lnTo>
                        <a:lnTo>
                          <a:pt x="27" y="94"/>
                        </a:lnTo>
                        <a:lnTo>
                          <a:pt x="0" y="94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1" name="Freeform 203"/>
                  <p:cNvSpPr>
                    <a:spLocks/>
                  </p:cNvSpPr>
                  <p:nvPr/>
                </p:nvSpPr>
                <p:spPr bwMode="auto">
                  <a:xfrm>
                    <a:off x="1075" y="1406"/>
                    <a:ext cx="213" cy="9"/>
                  </a:xfrm>
                  <a:custGeom>
                    <a:avLst/>
                    <a:gdLst>
                      <a:gd name="T0" fmla="*/ 0 w 213"/>
                      <a:gd name="T1" fmla="*/ 0 h 9"/>
                      <a:gd name="T2" fmla="*/ 212 w 213"/>
                      <a:gd name="T3" fmla="*/ 0 h 9"/>
                      <a:gd name="T4" fmla="*/ 212 w 213"/>
                      <a:gd name="T5" fmla="*/ 8 h 9"/>
                      <a:gd name="T6" fmla="*/ 0 w 213"/>
                      <a:gd name="T7" fmla="*/ 8 h 9"/>
                      <a:gd name="T8" fmla="*/ 0 w 213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3" h="9">
                        <a:moveTo>
                          <a:pt x="0" y="0"/>
                        </a:moveTo>
                        <a:lnTo>
                          <a:pt x="212" y="0"/>
                        </a:lnTo>
                        <a:lnTo>
                          <a:pt x="212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2" name="Freeform 204"/>
                  <p:cNvSpPr>
                    <a:spLocks/>
                  </p:cNvSpPr>
                  <p:nvPr/>
                </p:nvSpPr>
                <p:spPr bwMode="auto">
                  <a:xfrm>
                    <a:off x="1055" y="1482"/>
                    <a:ext cx="252" cy="9"/>
                  </a:xfrm>
                  <a:custGeom>
                    <a:avLst/>
                    <a:gdLst>
                      <a:gd name="T0" fmla="*/ 0 w 252"/>
                      <a:gd name="T1" fmla="*/ 0 h 9"/>
                      <a:gd name="T2" fmla="*/ 251 w 252"/>
                      <a:gd name="T3" fmla="*/ 0 h 9"/>
                      <a:gd name="T4" fmla="*/ 251 w 252"/>
                      <a:gd name="T5" fmla="*/ 8 h 9"/>
                      <a:gd name="T6" fmla="*/ 0 w 252"/>
                      <a:gd name="T7" fmla="*/ 8 h 9"/>
                      <a:gd name="T8" fmla="*/ 0 w 252"/>
                      <a:gd name="T9" fmla="*/ 0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52" h="9">
                        <a:moveTo>
                          <a:pt x="0" y="0"/>
                        </a:moveTo>
                        <a:lnTo>
                          <a:pt x="251" y="0"/>
                        </a:lnTo>
                        <a:lnTo>
                          <a:pt x="251" y="8"/>
                        </a:lnTo>
                        <a:lnTo>
                          <a:pt x="0" y="8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3" name="Freeform 205"/>
                  <p:cNvSpPr>
                    <a:spLocks/>
                  </p:cNvSpPr>
                  <p:nvPr/>
                </p:nvSpPr>
                <p:spPr bwMode="auto">
                  <a:xfrm>
                    <a:off x="1094" y="1319"/>
                    <a:ext cx="175" cy="10"/>
                  </a:xfrm>
                  <a:custGeom>
                    <a:avLst/>
                    <a:gdLst>
                      <a:gd name="T0" fmla="*/ 0 w 175"/>
                      <a:gd name="T1" fmla="*/ 0 h 10"/>
                      <a:gd name="T2" fmla="*/ 174 w 175"/>
                      <a:gd name="T3" fmla="*/ 0 h 10"/>
                      <a:gd name="T4" fmla="*/ 174 w 175"/>
                      <a:gd name="T5" fmla="*/ 9 h 10"/>
                      <a:gd name="T6" fmla="*/ 0 w 175"/>
                      <a:gd name="T7" fmla="*/ 9 h 10"/>
                      <a:gd name="T8" fmla="*/ 0 w 175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5" h="10">
                        <a:moveTo>
                          <a:pt x="0" y="0"/>
                        </a:moveTo>
                        <a:lnTo>
                          <a:pt x="174" y="0"/>
                        </a:lnTo>
                        <a:lnTo>
                          <a:pt x="174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4" name="Freeform 206"/>
                  <p:cNvSpPr>
                    <a:spLocks/>
                  </p:cNvSpPr>
                  <p:nvPr/>
                </p:nvSpPr>
                <p:spPr bwMode="auto">
                  <a:xfrm>
                    <a:off x="1113" y="1243"/>
                    <a:ext cx="137" cy="10"/>
                  </a:xfrm>
                  <a:custGeom>
                    <a:avLst/>
                    <a:gdLst>
                      <a:gd name="T0" fmla="*/ 0 w 137"/>
                      <a:gd name="T1" fmla="*/ 0 h 10"/>
                      <a:gd name="T2" fmla="*/ 136 w 137"/>
                      <a:gd name="T3" fmla="*/ 0 h 10"/>
                      <a:gd name="T4" fmla="*/ 136 w 137"/>
                      <a:gd name="T5" fmla="*/ 9 h 10"/>
                      <a:gd name="T6" fmla="*/ 0 w 137"/>
                      <a:gd name="T7" fmla="*/ 9 h 10"/>
                      <a:gd name="T8" fmla="*/ 0 w 137"/>
                      <a:gd name="T9" fmla="*/ 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37" h="10">
                        <a:moveTo>
                          <a:pt x="0" y="0"/>
                        </a:moveTo>
                        <a:lnTo>
                          <a:pt x="136" y="0"/>
                        </a:lnTo>
                        <a:lnTo>
                          <a:pt x="136" y="9"/>
                        </a:lnTo>
                        <a:lnTo>
                          <a:pt x="0" y="9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5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1178" y="1173"/>
                    <a:ext cx="7" cy="297"/>
                  </a:xfrm>
                  <a:prstGeom prst="rect">
                    <a:avLst/>
                  </a:pr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496" name="Freeform 208"/>
                  <p:cNvSpPr>
                    <a:spLocks/>
                  </p:cNvSpPr>
                  <p:nvPr/>
                </p:nvSpPr>
                <p:spPr bwMode="auto">
                  <a:xfrm>
                    <a:off x="1225" y="1173"/>
                    <a:ext cx="111" cy="395"/>
                  </a:xfrm>
                  <a:custGeom>
                    <a:avLst/>
                    <a:gdLst>
                      <a:gd name="T0" fmla="*/ 0 w 111"/>
                      <a:gd name="T1" fmla="*/ 0 h 395"/>
                      <a:gd name="T2" fmla="*/ 101 w 111"/>
                      <a:gd name="T3" fmla="*/ 394 h 395"/>
                      <a:gd name="T4" fmla="*/ 110 w 111"/>
                      <a:gd name="T5" fmla="*/ 394 h 395"/>
                      <a:gd name="T6" fmla="*/ 9 w 111"/>
                      <a:gd name="T7" fmla="*/ 0 h 395"/>
                      <a:gd name="T8" fmla="*/ 0 w 111"/>
                      <a:gd name="T9" fmla="*/ 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95">
                        <a:moveTo>
                          <a:pt x="0" y="0"/>
                        </a:moveTo>
                        <a:lnTo>
                          <a:pt x="101" y="394"/>
                        </a:lnTo>
                        <a:lnTo>
                          <a:pt x="110" y="394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7" name="Freeform 209"/>
                  <p:cNvSpPr>
                    <a:spLocks/>
                  </p:cNvSpPr>
                  <p:nvPr/>
                </p:nvSpPr>
                <p:spPr bwMode="auto">
                  <a:xfrm>
                    <a:off x="1027" y="1173"/>
                    <a:ext cx="111" cy="395"/>
                  </a:xfrm>
                  <a:custGeom>
                    <a:avLst/>
                    <a:gdLst>
                      <a:gd name="T0" fmla="*/ 110 w 111"/>
                      <a:gd name="T1" fmla="*/ 0 h 395"/>
                      <a:gd name="T2" fmla="*/ 9 w 111"/>
                      <a:gd name="T3" fmla="*/ 394 h 395"/>
                      <a:gd name="T4" fmla="*/ 0 w 111"/>
                      <a:gd name="T5" fmla="*/ 394 h 395"/>
                      <a:gd name="T6" fmla="*/ 101 w 111"/>
                      <a:gd name="T7" fmla="*/ 0 h 395"/>
                      <a:gd name="T8" fmla="*/ 110 w 111"/>
                      <a:gd name="T9" fmla="*/ 0 h 3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1" h="395">
                        <a:moveTo>
                          <a:pt x="110" y="0"/>
                        </a:moveTo>
                        <a:lnTo>
                          <a:pt x="9" y="394"/>
                        </a:lnTo>
                        <a:lnTo>
                          <a:pt x="0" y="394"/>
                        </a:lnTo>
                        <a:lnTo>
                          <a:pt x="101" y="0"/>
                        </a:lnTo>
                        <a:lnTo>
                          <a:pt x="11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8" name="Freeform 210"/>
                  <p:cNvSpPr>
                    <a:spLocks/>
                  </p:cNvSpPr>
                  <p:nvPr/>
                </p:nvSpPr>
                <p:spPr bwMode="auto">
                  <a:xfrm>
                    <a:off x="1132" y="1173"/>
                    <a:ext cx="119" cy="69"/>
                  </a:xfrm>
                  <a:custGeom>
                    <a:avLst/>
                    <a:gdLst>
                      <a:gd name="T0" fmla="*/ 0 w 119"/>
                      <a:gd name="T1" fmla="*/ 0 h 69"/>
                      <a:gd name="T2" fmla="*/ 109 w 119"/>
                      <a:gd name="T3" fmla="*/ 68 h 69"/>
                      <a:gd name="T4" fmla="*/ 118 w 119"/>
                      <a:gd name="T5" fmla="*/ 68 h 69"/>
                      <a:gd name="T6" fmla="*/ 9 w 119"/>
                      <a:gd name="T7" fmla="*/ 0 h 69"/>
                      <a:gd name="T8" fmla="*/ 0 w 119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9" h="69">
                        <a:moveTo>
                          <a:pt x="0" y="0"/>
                        </a:moveTo>
                        <a:lnTo>
                          <a:pt x="109" y="68"/>
                        </a:lnTo>
                        <a:lnTo>
                          <a:pt x="118" y="68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499" name="Freeform 211"/>
                  <p:cNvSpPr>
                    <a:spLocks/>
                  </p:cNvSpPr>
                  <p:nvPr/>
                </p:nvSpPr>
                <p:spPr bwMode="auto">
                  <a:xfrm>
                    <a:off x="1112" y="1173"/>
                    <a:ext cx="122" cy="69"/>
                  </a:xfrm>
                  <a:custGeom>
                    <a:avLst/>
                    <a:gdLst>
                      <a:gd name="T0" fmla="*/ 121 w 122"/>
                      <a:gd name="T1" fmla="*/ 0 h 69"/>
                      <a:gd name="T2" fmla="*/ 9 w 122"/>
                      <a:gd name="T3" fmla="*/ 68 h 69"/>
                      <a:gd name="T4" fmla="*/ 0 w 122"/>
                      <a:gd name="T5" fmla="*/ 68 h 69"/>
                      <a:gd name="T6" fmla="*/ 112 w 122"/>
                      <a:gd name="T7" fmla="*/ 0 h 69"/>
                      <a:gd name="T8" fmla="*/ 121 w 122"/>
                      <a:gd name="T9" fmla="*/ 0 h 6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2" h="69">
                        <a:moveTo>
                          <a:pt x="121" y="0"/>
                        </a:moveTo>
                        <a:lnTo>
                          <a:pt x="9" y="68"/>
                        </a:lnTo>
                        <a:lnTo>
                          <a:pt x="0" y="68"/>
                        </a:lnTo>
                        <a:lnTo>
                          <a:pt x="112" y="0"/>
                        </a:lnTo>
                        <a:lnTo>
                          <a:pt x="121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0" name="Freeform 212"/>
                  <p:cNvSpPr>
                    <a:spLocks/>
                  </p:cNvSpPr>
                  <p:nvPr/>
                </p:nvSpPr>
                <p:spPr bwMode="auto">
                  <a:xfrm>
                    <a:off x="1112" y="1252"/>
                    <a:ext cx="147" cy="67"/>
                  </a:xfrm>
                  <a:custGeom>
                    <a:avLst/>
                    <a:gdLst>
                      <a:gd name="T0" fmla="*/ 9 w 147"/>
                      <a:gd name="T1" fmla="*/ 0 h 67"/>
                      <a:gd name="T2" fmla="*/ 146 w 147"/>
                      <a:gd name="T3" fmla="*/ 66 h 67"/>
                      <a:gd name="T4" fmla="*/ 137 w 147"/>
                      <a:gd name="T5" fmla="*/ 66 h 67"/>
                      <a:gd name="T6" fmla="*/ 0 w 147"/>
                      <a:gd name="T7" fmla="*/ 0 h 67"/>
                      <a:gd name="T8" fmla="*/ 9 w 147"/>
                      <a:gd name="T9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7" h="67">
                        <a:moveTo>
                          <a:pt x="9" y="0"/>
                        </a:moveTo>
                        <a:lnTo>
                          <a:pt x="146" y="66"/>
                        </a:lnTo>
                        <a:lnTo>
                          <a:pt x="137" y="66"/>
                        </a:lnTo>
                        <a:lnTo>
                          <a:pt x="0" y="0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1" name="Freeform 213"/>
                  <p:cNvSpPr>
                    <a:spLocks/>
                  </p:cNvSpPr>
                  <p:nvPr/>
                </p:nvSpPr>
                <p:spPr bwMode="auto">
                  <a:xfrm>
                    <a:off x="1103" y="1252"/>
                    <a:ext cx="148" cy="67"/>
                  </a:xfrm>
                  <a:custGeom>
                    <a:avLst/>
                    <a:gdLst>
                      <a:gd name="T0" fmla="*/ 138 w 148"/>
                      <a:gd name="T1" fmla="*/ 0 h 67"/>
                      <a:gd name="T2" fmla="*/ 0 w 148"/>
                      <a:gd name="T3" fmla="*/ 66 h 67"/>
                      <a:gd name="T4" fmla="*/ 9 w 148"/>
                      <a:gd name="T5" fmla="*/ 66 h 67"/>
                      <a:gd name="T6" fmla="*/ 147 w 148"/>
                      <a:gd name="T7" fmla="*/ 0 h 67"/>
                      <a:gd name="T8" fmla="*/ 138 w 148"/>
                      <a:gd name="T9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48" h="67">
                        <a:moveTo>
                          <a:pt x="138" y="0"/>
                        </a:moveTo>
                        <a:lnTo>
                          <a:pt x="0" y="66"/>
                        </a:lnTo>
                        <a:lnTo>
                          <a:pt x="9" y="66"/>
                        </a:lnTo>
                        <a:lnTo>
                          <a:pt x="147" y="0"/>
                        </a:lnTo>
                        <a:lnTo>
                          <a:pt x="138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2" name="Freeform 214"/>
                  <p:cNvSpPr>
                    <a:spLocks/>
                  </p:cNvSpPr>
                  <p:nvPr/>
                </p:nvSpPr>
                <p:spPr bwMode="auto">
                  <a:xfrm>
                    <a:off x="1094" y="1331"/>
                    <a:ext cx="194" cy="75"/>
                  </a:xfrm>
                  <a:custGeom>
                    <a:avLst/>
                    <a:gdLst>
                      <a:gd name="T0" fmla="*/ 0 w 194"/>
                      <a:gd name="T1" fmla="*/ 0 h 75"/>
                      <a:gd name="T2" fmla="*/ 184 w 194"/>
                      <a:gd name="T3" fmla="*/ 74 h 75"/>
                      <a:gd name="T4" fmla="*/ 193 w 194"/>
                      <a:gd name="T5" fmla="*/ 74 h 75"/>
                      <a:gd name="T6" fmla="*/ 9 w 194"/>
                      <a:gd name="T7" fmla="*/ 0 h 75"/>
                      <a:gd name="T8" fmla="*/ 0 w 194"/>
                      <a:gd name="T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4" h="75">
                        <a:moveTo>
                          <a:pt x="0" y="0"/>
                        </a:moveTo>
                        <a:lnTo>
                          <a:pt x="184" y="74"/>
                        </a:lnTo>
                        <a:lnTo>
                          <a:pt x="193" y="74"/>
                        </a:lnTo>
                        <a:lnTo>
                          <a:pt x="9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3" name="Freeform 215"/>
                  <p:cNvSpPr>
                    <a:spLocks/>
                  </p:cNvSpPr>
                  <p:nvPr/>
                </p:nvSpPr>
                <p:spPr bwMode="auto">
                  <a:xfrm>
                    <a:off x="1075" y="1331"/>
                    <a:ext cx="194" cy="75"/>
                  </a:xfrm>
                  <a:custGeom>
                    <a:avLst/>
                    <a:gdLst>
                      <a:gd name="T0" fmla="*/ 193 w 194"/>
                      <a:gd name="T1" fmla="*/ 0 h 75"/>
                      <a:gd name="T2" fmla="*/ 9 w 194"/>
                      <a:gd name="T3" fmla="*/ 74 h 75"/>
                      <a:gd name="T4" fmla="*/ 0 w 194"/>
                      <a:gd name="T5" fmla="*/ 74 h 75"/>
                      <a:gd name="T6" fmla="*/ 184 w 194"/>
                      <a:gd name="T7" fmla="*/ 0 h 75"/>
                      <a:gd name="T8" fmla="*/ 193 w 194"/>
                      <a:gd name="T9" fmla="*/ 0 h 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94" h="75">
                        <a:moveTo>
                          <a:pt x="193" y="0"/>
                        </a:moveTo>
                        <a:lnTo>
                          <a:pt x="9" y="74"/>
                        </a:lnTo>
                        <a:lnTo>
                          <a:pt x="0" y="74"/>
                        </a:lnTo>
                        <a:lnTo>
                          <a:pt x="184" y="0"/>
                        </a:lnTo>
                        <a:lnTo>
                          <a:pt x="193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4" name="Freeform 216"/>
                  <p:cNvSpPr>
                    <a:spLocks/>
                  </p:cNvSpPr>
                  <p:nvPr/>
                </p:nvSpPr>
                <p:spPr bwMode="auto">
                  <a:xfrm>
                    <a:off x="1075" y="1416"/>
                    <a:ext cx="232" cy="66"/>
                  </a:xfrm>
                  <a:custGeom>
                    <a:avLst/>
                    <a:gdLst>
                      <a:gd name="T0" fmla="*/ 0 w 232"/>
                      <a:gd name="T1" fmla="*/ 0 h 66"/>
                      <a:gd name="T2" fmla="*/ 222 w 232"/>
                      <a:gd name="T3" fmla="*/ 65 h 66"/>
                      <a:gd name="T4" fmla="*/ 231 w 232"/>
                      <a:gd name="T5" fmla="*/ 65 h 66"/>
                      <a:gd name="T6" fmla="*/ 11 w 232"/>
                      <a:gd name="T7" fmla="*/ 0 h 66"/>
                      <a:gd name="T8" fmla="*/ 0 w 232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2" h="66">
                        <a:moveTo>
                          <a:pt x="0" y="0"/>
                        </a:moveTo>
                        <a:lnTo>
                          <a:pt x="222" y="65"/>
                        </a:lnTo>
                        <a:lnTo>
                          <a:pt x="231" y="65"/>
                        </a:lnTo>
                        <a:lnTo>
                          <a:pt x="11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5" name="Freeform 217"/>
                  <p:cNvSpPr>
                    <a:spLocks/>
                  </p:cNvSpPr>
                  <p:nvPr/>
                </p:nvSpPr>
                <p:spPr bwMode="auto">
                  <a:xfrm>
                    <a:off x="1055" y="1416"/>
                    <a:ext cx="233" cy="66"/>
                  </a:xfrm>
                  <a:custGeom>
                    <a:avLst/>
                    <a:gdLst>
                      <a:gd name="T0" fmla="*/ 232 w 233"/>
                      <a:gd name="T1" fmla="*/ 0 h 66"/>
                      <a:gd name="T2" fmla="*/ 9 w 233"/>
                      <a:gd name="T3" fmla="*/ 65 h 66"/>
                      <a:gd name="T4" fmla="*/ 0 w 233"/>
                      <a:gd name="T5" fmla="*/ 65 h 66"/>
                      <a:gd name="T6" fmla="*/ 221 w 233"/>
                      <a:gd name="T7" fmla="*/ 0 h 66"/>
                      <a:gd name="T8" fmla="*/ 232 w 233"/>
                      <a:gd name="T9" fmla="*/ 0 h 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33" h="66">
                        <a:moveTo>
                          <a:pt x="232" y="0"/>
                        </a:moveTo>
                        <a:lnTo>
                          <a:pt x="9" y="65"/>
                        </a:lnTo>
                        <a:lnTo>
                          <a:pt x="0" y="65"/>
                        </a:lnTo>
                        <a:lnTo>
                          <a:pt x="221" y="0"/>
                        </a:lnTo>
                        <a:lnTo>
                          <a:pt x="232" y="0"/>
                        </a:lnTo>
                      </a:path>
                    </a:pathLst>
                  </a:custGeom>
                  <a:solidFill>
                    <a:srgbClr val="C0C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12700" cap="rnd" cmpd="sng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506" name="Line 218"/>
                  <p:cNvSpPr>
                    <a:spLocks noChangeShapeType="1"/>
                  </p:cNvSpPr>
                  <p:nvPr/>
                </p:nvSpPr>
                <p:spPr bwMode="auto">
                  <a:xfrm>
                    <a:off x="1077" y="1161"/>
                    <a:ext cx="212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7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1077" y="1165"/>
                    <a:ext cx="46" cy="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508" name="Line 2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34" y="1165"/>
                    <a:ext cx="63" cy="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2509" name="Arc 221"/>
              <p:cNvSpPr>
                <a:spLocks/>
              </p:cNvSpPr>
              <p:nvPr/>
            </p:nvSpPr>
            <p:spPr bwMode="auto">
              <a:xfrm>
                <a:off x="1308" y="2253"/>
                <a:ext cx="332" cy="142"/>
              </a:xfrm>
              <a:custGeom>
                <a:avLst/>
                <a:gdLst>
                  <a:gd name="G0" fmla="+- 0 0 0"/>
                  <a:gd name="G1" fmla="+- 154 0 0"/>
                  <a:gd name="G2" fmla="+- 21600 0 0"/>
                  <a:gd name="T0" fmla="*/ 21599 w 21600"/>
                  <a:gd name="T1" fmla="*/ 0 h 21754"/>
                  <a:gd name="T2" fmla="*/ 0 w 21600"/>
                  <a:gd name="T3" fmla="*/ 21754 h 21754"/>
                  <a:gd name="T4" fmla="*/ 0 w 21600"/>
                  <a:gd name="T5" fmla="*/ 154 h 2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54" fill="none" extrusionOk="0">
                    <a:moveTo>
                      <a:pt x="21599" y="-1"/>
                    </a:moveTo>
                    <a:cubicBezTo>
                      <a:pt x="21599" y="51"/>
                      <a:pt x="21600" y="102"/>
                      <a:pt x="21600" y="154"/>
                    </a:cubicBezTo>
                    <a:cubicBezTo>
                      <a:pt x="21600" y="12083"/>
                      <a:pt x="11929" y="21753"/>
                      <a:pt x="0" y="21754"/>
                    </a:cubicBezTo>
                  </a:path>
                  <a:path w="21600" h="21754" stroke="0" extrusionOk="0">
                    <a:moveTo>
                      <a:pt x="21599" y="-1"/>
                    </a:moveTo>
                    <a:cubicBezTo>
                      <a:pt x="21599" y="51"/>
                      <a:pt x="21600" y="102"/>
                      <a:pt x="21600" y="154"/>
                    </a:cubicBezTo>
                    <a:cubicBezTo>
                      <a:pt x="21600" y="12083"/>
                      <a:pt x="11929" y="21753"/>
                      <a:pt x="0" y="21754"/>
                    </a:cubicBezTo>
                    <a:lnTo>
                      <a:pt x="0" y="15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0" name="Arc 222"/>
              <p:cNvSpPr>
                <a:spLocks/>
              </p:cNvSpPr>
              <p:nvPr/>
            </p:nvSpPr>
            <p:spPr bwMode="auto">
              <a:xfrm>
                <a:off x="1164" y="2253"/>
                <a:ext cx="284" cy="142"/>
              </a:xfrm>
              <a:custGeom>
                <a:avLst/>
                <a:gdLst>
                  <a:gd name="G0" fmla="+- 0 0 0"/>
                  <a:gd name="G1" fmla="+- 154 0 0"/>
                  <a:gd name="G2" fmla="+- 21600 0 0"/>
                  <a:gd name="T0" fmla="*/ 21599 w 21600"/>
                  <a:gd name="T1" fmla="*/ 0 h 21754"/>
                  <a:gd name="T2" fmla="*/ 0 w 21600"/>
                  <a:gd name="T3" fmla="*/ 21754 h 21754"/>
                  <a:gd name="T4" fmla="*/ 0 w 21600"/>
                  <a:gd name="T5" fmla="*/ 154 h 2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754" fill="none" extrusionOk="0">
                    <a:moveTo>
                      <a:pt x="21599" y="-1"/>
                    </a:moveTo>
                    <a:cubicBezTo>
                      <a:pt x="21599" y="51"/>
                      <a:pt x="21600" y="102"/>
                      <a:pt x="21600" y="154"/>
                    </a:cubicBezTo>
                    <a:cubicBezTo>
                      <a:pt x="21600" y="12083"/>
                      <a:pt x="11929" y="21753"/>
                      <a:pt x="0" y="21754"/>
                    </a:cubicBezTo>
                  </a:path>
                  <a:path w="21600" h="21754" stroke="0" extrusionOk="0">
                    <a:moveTo>
                      <a:pt x="21599" y="-1"/>
                    </a:moveTo>
                    <a:cubicBezTo>
                      <a:pt x="21599" y="51"/>
                      <a:pt x="21600" y="102"/>
                      <a:pt x="21600" y="154"/>
                    </a:cubicBezTo>
                    <a:cubicBezTo>
                      <a:pt x="21600" y="12083"/>
                      <a:pt x="11929" y="21753"/>
                      <a:pt x="0" y="21754"/>
                    </a:cubicBezTo>
                    <a:lnTo>
                      <a:pt x="0" y="15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1" name="Arc 223"/>
              <p:cNvSpPr>
                <a:spLocks/>
              </p:cNvSpPr>
              <p:nvPr/>
            </p:nvSpPr>
            <p:spPr bwMode="auto">
              <a:xfrm>
                <a:off x="925" y="2398"/>
                <a:ext cx="380" cy="47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2" name="Arc 224"/>
              <p:cNvSpPr>
                <a:spLocks/>
              </p:cNvSpPr>
              <p:nvPr/>
            </p:nvSpPr>
            <p:spPr bwMode="auto">
              <a:xfrm>
                <a:off x="924" y="2397"/>
                <a:ext cx="236" cy="380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3" name="Arc 225"/>
              <p:cNvSpPr>
                <a:spLocks/>
              </p:cNvSpPr>
              <p:nvPr/>
            </p:nvSpPr>
            <p:spPr bwMode="auto">
              <a:xfrm>
                <a:off x="924" y="2397"/>
                <a:ext cx="284" cy="428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4" name="Arc 226"/>
              <p:cNvSpPr>
                <a:spLocks/>
              </p:cNvSpPr>
              <p:nvPr/>
            </p:nvSpPr>
            <p:spPr bwMode="auto">
              <a:xfrm>
                <a:off x="1212" y="2253"/>
                <a:ext cx="334" cy="142"/>
              </a:xfrm>
              <a:custGeom>
                <a:avLst/>
                <a:gdLst>
                  <a:gd name="G0" fmla="+- 65 0 0"/>
                  <a:gd name="G1" fmla="+- 154 0 0"/>
                  <a:gd name="G2" fmla="+- 21600 0 0"/>
                  <a:gd name="T0" fmla="*/ 21664 w 21665"/>
                  <a:gd name="T1" fmla="*/ 0 h 21754"/>
                  <a:gd name="T2" fmla="*/ 0 w 21665"/>
                  <a:gd name="T3" fmla="*/ 21754 h 21754"/>
                  <a:gd name="T4" fmla="*/ 65 w 21665"/>
                  <a:gd name="T5" fmla="*/ 154 h 21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65" h="21754" fill="none" extrusionOk="0">
                    <a:moveTo>
                      <a:pt x="21664" y="-1"/>
                    </a:moveTo>
                    <a:cubicBezTo>
                      <a:pt x="21664" y="51"/>
                      <a:pt x="21665" y="102"/>
                      <a:pt x="21665" y="154"/>
                    </a:cubicBezTo>
                    <a:cubicBezTo>
                      <a:pt x="21665" y="12083"/>
                      <a:pt x="11994" y="21754"/>
                      <a:pt x="65" y="21754"/>
                    </a:cubicBezTo>
                    <a:cubicBezTo>
                      <a:pt x="43" y="21754"/>
                      <a:pt x="21" y="21753"/>
                      <a:pt x="0" y="21753"/>
                    </a:cubicBezTo>
                  </a:path>
                  <a:path w="21665" h="21754" stroke="0" extrusionOk="0">
                    <a:moveTo>
                      <a:pt x="21664" y="-1"/>
                    </a:moveTo>
                    <a:cubicBezTo>
                      <a:pt x="21664" y="51"/>
                      <a:pt x="21665" y="102"/>
                      <a:pt x="21665" y="154"/>
                    </a:cubicBezTo>
                    <a:cubicBezTo>
                      <a:pt x="21665" y="12083"/>
                      <a:pt x="11994" y="21754"/>
                      <a:pt x="65" y="21754"/>
                    </a:cubicBezTo>
                    <a:cubicBezTo>
                      <a:pt x="43" y="21754"/>
                      <a:pt x="21" y="21753"/>
                      <a:pt x="0" y="21753"/>
                    </a:cubicBezTo>
                    <a:lnTo>
                      <a:pt x="65" y="154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15" name="Arc 227"/>
              <p:cNvSpPr>
                <a:spLocks/>
              </p:cNvSpPr>
              <p:nvPr/>
            </p:nvSpPr>
            <p:spPr bwMode="auto">
              <a:xfrm>
                <a:off x="1452" y="2157"/>
                <a:ext cx="875" cy="65"/>
              </a:xfrm>
              <a:custGeom>
                <a:avLst/>
                <a:gdLst>
                  <a:gd name="G0" fmla="+- 25 0 0"/>
                  <a:gd name="G1" fmla="+- 0 0 0"/>
                  <a:gd name="G2" fmla="+- 21600 0 0"/>
                  <a:gd name="T0" fmla="*/ 21625 w 21625"/>
                  <a:gd name="T1" fmla="*/ 0 h 21600"/>
                  <a:gd name="T2" fmla="*/ 0 w 21625"/>
                  <a:gd name="T3" fmla="*/ 21600 h 21600"/>
                  <a:gd name="T4" fmla="*/ 25 w 21625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25" h="21600" fill="none" extrusionOk="0">
                    <a:moveTo>
                      <a:pt x="21625" y="0"/>
                    </a:moveTo>
                    <a:cubicBezTo>
                      <a:pt x="21625" y="11929"/>
                      <a:pt x="11954" y="21600"/>
                      <a:pt x="25" y="21600"/>
                    </a:cubicBezTo>
                    <a:cubicBezTo>
                      <a:pt x="16" y="21600"/>
                      <a:pt x="8" y="21599"/>
                      <a:pt x="0" y="21599"/>
                    </a:cubicBezTo>
                  </a:path>
                  <a:path w="21625" h="21600" stroke="0" extrusionOk="0">
                    <a:moveTo>
                      <a:pt x="21625" y="0"/>
                    </a:moveTo>
                    <a:cubicBezTo>
                      <a:pt x="21625" y="11929"/>
                      <a:pt x="11954" y="21600"/>
                      <a:pt x="25" y="21600"/>
                    </a:cubicBezTo>
                    <a:cubicBezTo>
                      <a:pt x="16" y="21600"/>
                      <a:pt x="8" y="21599"/>
                      <a:pt x="0" y="21599"/>
                    </a:cubicBezTo>
                    <a:lnTo>
                      <a:pt x="25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16" name="Arc 228"/>
            <p:cNvSpPr>
              <a:spLocks/>
            </p:cNvSpPr>
            <p:nvPr/>
          </p:nvSpPr>
          <p:spPr bwMode="auto">
            <a:xfrm>
              <a:off x="1920" y="1803"/>
              <a:ext cx="873" cy="6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7" name="Arc 229"/>
            <p:cNvSpPr>
              <a:spLocks/>
            </p:cNvSpPr>
            <p:nvPr/>
          </p:nvSpPr>
          <p:spPr bwMode="auto">
            <a:xfrm>
              <a:off x="1824" y="1803"/>
              <a:ext cx="875" cy="65"/>
            </a:xfrm>
            <a:custGeom>
              <a:avLst/>
              <a:gdLst>
                <a:gd name="G0" fmla="+- 25 0 0"/>
                <a:gd name="G1" fmla="+- 0 0 0"/>
                <a:gd name="G2" fmla="+- 21600 0 0"/>
                <a:gd name="T0" fmla="*/ 21625 w 21625"/>
                <a:gd name="T1" fmla="*/ 0 h 21600"/>
                <a:gd name="T2" fmla="*/ 0 w 21625"/>
                <a:gd name="T3" fmla="*/ 21600 h 21600"/>
                <a:gd name="T4" fmla="*/ 25 w 2162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25" h="21600" fill="none" extrusionOk="0">
                  <a:moveTo>
                    <a:pt x="21625" y="0"/>
                  </a:moveTo>
                  <a:cubicBezTo>
                    <a:pt x="21625" y="11929"/>
                    <a:pt x="11954" y="21600"/>
                    <a:pt x="25" y="21600"/>
                  </a:cubicBezTo>
                  <a:cubicBezTo>
                    <a:pt x="16" y="21600"/>
                    <a:pt x="8" y="21599"/>
                    <a:pt x="0" y="21599"/>
                  </a:cubicBezTo>
                </a:path>
                <a:path w="21625" h="21600" stroke="0" extrusionOk="0">
                  <a:moveTo>
                    <a:pt x="21625" y="0"/>
                  </a:moveTo>
                  <a:cubicBezTo>
                    <a:pt x="21625" y="11929"/>
                    <a:pt x="11954" y="21600"/>
                    <a:pt x="25" y="21600"/>
                  </a:cubicBezTo>
                  <a:cubicBezTo>
                    <a:pt x="16" y="21600"/>
                    <a:pt x="8" y="21599"/>
                    <a:pt x="0" y="21599"/>
                  </a:cubicBezTo>
                  <a:lnTo>
                    <a:pt x="25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8" name="Arc 230"/>
            <p:cNvSpPr>
              <a:spLocks/>
            </p:cNvSpPr>
            <p:nvPr/>
          </p:nvSpPr>
          <p:spPr bwMode="auto">
            <a:xfrm>
              <a:off x="2579" y="1705"/>
              <a:ext cx="295" cy="8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19" name="Arc 231"/>
            <p:cNvSpPr>
              <a:spLocks/>
            </p:cNvSpPr>
            <p:nvPr/>
          </p:nvSpPr>
          <p:spPr bwMode="auto">
            <a:xfrm>
              <a:off x="2675" y="1705"/>
              <a:ext cx="295" cy="8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520" name="Group 232"/>
            <p:cNvGrpSpPr>
              <a:grpSpLocks/>
            </p:cNvGrpSpPr>
            <p:nvPr/>
          </p:nvGrpSpPr>
          <p:grpSpPr bwMode="auto">
            <a:xfrm>
              <a:off x="2771" y="1700"/>
              <a:ext cx="522" cy="563"/>
              <a:chOff x="2495" y="2054"/>
              <a:chExt cx="522" cy="563"/>
            </a:xfrm>
          </p:grpSpPr>
          <p:sp>
            <p:nvSpPr>
              <p:cNvPr id="12521" name="Arc 233"/>
              <p:cNvSpPr>
                <a:spLocks/>
              </p:cNvSpPr>
              <p:nvPr/>
            </p:nvSpPr>
            <p:spPr bwMode="auto">
              <a:xfrm>
                <a:off x="2495" y="2059"/>
                <a:ext cx="295" cy="87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2" name="Arc 234"/>
              <p:cNvSpPr>
                <a:spLocks/>
              </p:cNvSpPr>
              <p:nvPr/>
            </p:nvSpPr>
            <p:spPr bwMode="auto">
              <a:xfrm>
                <a:off x="2603" y="2059"/>
                <a:ext cx="356" cy="55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561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4" y="0"/>
                      <a:pt x="21578" y="9646"/>
                      <a:pt x="21599" y="21561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4" y="0"/>
                      <a:pt x="21578" y="9646"/>
                      <a:pt x="21599" y="2156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3" name="Arc 235"/>
              <p:cNvSpPr>
                <a:spLocks/>
              </p:cNvSpPr>
              <p:nvPr/>
            </p:nvSpPr>
            <p:spPr bwMode="auto">
              <a:xfrm>
                <a:off x="2701" y="2057"/>
                <a:ext cx="295" cy="533"/>
              </a:xfrm>
              <a:custGeom>
                <a:avLst/>
                <a:gdLst>
                  <a:gd name="G0" fmla="+- 74 0 0"/>
                  <a:gd name="G1" fmla="+- 21600 0 0"/>
                  <a:gd name="G2" fmla="+- 21600 0 0"/>
                  <a:gd name="T0" fmla="*/ 0 w 21674"/>
                  <a:gd name="T1" fmla="*/ 0 h 21600"/>
                  <a:gd name="T2" fmla="*/ 21674 w 21674"/>
                  <a:gd name="T3" fmla="*/ 21600 h 21600"/>
                  <a:gd name="T4" fmla="*/ 74 w 21674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74" h="21600" fill="none" extrusionOk="0">
                    <a:moveTo>
                      <a:pt x="0" y="0"/>
                    </a:moveTo>
                    <a:cubicBezTo>
                      <a:pt x="24" y="0"/>
                      <a:pt x="49" y="-1"/>
                      <a:pt x="74" y="0"/>
                    </a:cubicBezTo>
                    <a:cubicBezTo>
                      <a:pt x="12003" y="0"/>
                      <a:pt x="21674" y="9670"/>
                      <a:pt x="21674" y="21600"/>
                    </a:cubicBezTo>
                  </a:path>
                  <a:path w="21674" h="21600" stroke="0" extrusionOk="0">
                    <a:moveTo>
                      <a:pt x="0" y="0"/>
                    </a:moveTo>
                    <a:cubicBezTo>
                      <a:pt x="24" y="0"/>
                      <a:pt x="49" y="-1"/>
                      <a:pt x="74" y="0"/>
                    </a:cubicBezTo>
                    <a:cubicBezTo>
                      <a:pt x="12003" y="0"/>
                      <a:pt x="21674" y="9670"/>
                      <a:pt x="21674" y="21600"/>
                    </a:cubicBezTo>
                    <a:lnTo>
                      <a:pt x="74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24" name="Arc 236"/>
              <p:cNvSpPr>
                <a:spLocks/>
              </p:cNvSpPr>
              <p:nvPr/>
            </p:nvSpPr>
            <p:spPr bwMode="auto">
              <a:xfrm>
                <a:off x="2800" y="2054"/>
                <a:ext cx="217" cy="54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56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13" y="0"/>
                      <a:pt x="21577" y="9646"/>
                      <a:pt x="21599" y="2156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13" y="0"/>
                      <a:pt x="21577" y="9646"/>
                      <a:pt x="21599" y="2156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525" name="Arc 237"/>
            <p:cNvSpPr>
              <a:spLocks/>
            </p:cNvSpPr>
            <p:nvPr/>
          </p:nvSpPr>
          <p:spPr bwMode="auto">
            <a:xfrm>
              <a:off x="3430" y="1955"/>
              <a:ext cx="258" cy="240"/>
            </a:xfrm>
            <a:custGeom>
              <a:avLst/>
              <a:gdLst>
                <a:gd name="G0" fmla="+- 0 0 0"/>
                <a:gd name="G1" fmla="+- 90 0 0"/>
                <a:gd name="G2" fmla="+- 21600 0 0"/>
                <a:gd name="T0" fmla="*/ 21600 w 21600"/>
                <a:gd name="T1" fmla="*/ 0 h 21690"/>
                <a:gd name="T2" fmla="*/ 0 w 21600"/>
                <a:gd name="T3" fmla="*/ 21690 h 21690"/>
                <a:gd name="T4" fmla="*/ 0 w 21600"/>
                <a:gd name="T5" fmla="*/ 90 h 2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90" fill="none" extrusionOk="0">
                  <a:moveTo>
                    <a:pt x="21599" y="0"/>
                  </a:moveTo>
                  <a:cubicBezTo>
                    <a:pt x="21599" y="30"/>
                    <a:pt x="21600" y="60"/>
                    <a:pt x="21600" y="90"/>
                  </a:cubicBezTo>
                  <a:cubicBezTo>
                    <a:pt x="21600" y="12019"/>
                    <a:pt x="11929" y="21689"/>
                    <a:pt x="0" y="21690"/>
                  </a:cubicBezTo>
                </a:path>
                <a:path w="21600" h="21690" stroke="0" extrusionOk="0">
                  <a:moveTo>
                    <a:pt x="21599" y="0"/>
                  </a:moveTo>
                  <a:cubicBezTo>
                    <a:pt x="21599" y="30"/>
                    <a:pt x="21600" y="60"/>
                    <a:pt x="21600" y="90"/>
                  </a:cubicBezTo>
                  <a:cubicBezTo>
                    <a:pt x="21600" y="12019"/>
                    <a:pt x="11929" y="21689"/>
                    <a:pt x="0" y="21690"/>
                  </a:cubicBezTo>
                  <a:lnTo>
                    <a:pt x="0" y="9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6" name="Arc 238"/>
            <p:cNvSpPr>
              <a:spLocks/>
            </p:cNvSpPr>
            <p:nvPr/>
          </p:nvSpPr>
          <p:spPr bwMode="auto">
            <a:xfrm>
              <a:off x="3432" y="2042"/>
              <a:ext cx="273" cy="168"/>
            </a:xfrm>
            <a:custGeom>
              <a:avLst/>
              <a:gdLst>
                <a:gd name="G0" fmla="+- 80 0 0"/>
                <a:gd name="G1" fmla="+- 0 0 0"/>
                <a:gd name="G2" fmla="+- 21600 0 0"/>
                <a:gd name="T0" fmla="*/ 21680 w 21680"/>
                <a:gd name="T1" fmla="*/ 0 h 21600"/>
                <a:gd name="T2" fmla="*/ 0 w 21680"/>
                <a:gd name="T3" fmla="*/ 21600 h 21600"/>
                <a:gd name="T4" fmla="*/ 80 w 2168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80" h="21600" fill="none" extrusionOk="0">
                  <a:moveTo>
                    <a:pt x="21680" y="0"/>
                  </a:moveTo>
                  <a:cubicBezTo>
                    <a:pt x="21680" y="11929"/>
                    <a:pt x="12009" y="21600"/>
                    <a:pt x="80" y="21600"/>
                  </a:cubicBezTo>
                  <a:cubicBezTo>
                    <a:pt x="53" y="21600"/>
                    <a:pt x="26" y="21599"/>
                    <a:pt x="0" y="21599"/>
                  </a:cubicBezTo>
                </a:path>
                <a:path w="21680" h="21600" stroke="0" extrusionOk="0">
                  <a:moveTo>
                    <a:pt x="21680" y="0"/>
                  </a:moveTo>
                  <a:cubicBezTo>
                    <a:pt x="21680" y="11929"/>
                    <a:pt x="12009" y="21600"/>
                    <a:pt x="80" y="21600"/>
                  </a:cubicBezTo>
                  <a:cubicBezTo>
                    <a:pt x="53" y="21600"/>
                    <a:pt x="26" y="21599"/>
                    <a:pt x="0" y="21599"/>
                  </a:cubicBezTo>
                  <a:lnTo>
                    <a:pt x="8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7" name="Arc 239"/>
            <p:cNvSpPr>
              <a:spLocks/>
            </p:cNvSpPr>
            <p:nvPr/>
          </p:nvSpPr>
          <p:spPr bwMode="auto">
            <a:xfrm>
              <a:off x="3425" y="2129"/>
              <a:ext cx="296" cy="98"/>
            </a:xfrm>
            <a:custGeom>
              <a:avLst/>
              <a:gdLst>
                <a:gd name="G0" fmla="+- 0 0 0"/>
                <a:gd name="G1" fmla="+- 224 0 0"/>
                <a:gd name="G2" fmla="+- 21600 0 0"/>
                <a:gd name="T0" fmla="*/ 21599 w 21600"/>
                <a:gd name="T1" fmla="*/ 0 h 21824"/>
                <a:gd name="T2" fmla="*/ 0 w 21600"/>
                <a:gd name="T3" fmla="*/ 21824 h 21824"/>
                <a:gd name="T4" fmla="*/ 0 w 21600"/>
                <a:gd name="T5" fmla="*/ 224 h 21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824" fill="none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3"/>
                    <a:pt x="0" y="21824"/>
                  </a:cubicBezTo>
                </a:path>
                <a:path w="21600" h="21824" stroke="0" extrusionOk="0">
                  <a:moveTo>
                    <a:pt x="21598" y="0"/>
                  </a:moveTo>
                  <a:cubicBezTo>
                    <a:pt x="21599" y="74"/>
                    <a:pt x="21600" y="149"/>
                    <a:pt x="21600" y="224"/>
                  </a:cubicBezTo>
                  <a:cubicBezTo>
                    <a:pt x="21600" y="12153"/>
                    <a:pt x="11929" y="21823"/>
                    <a:pt x="0" y="21824"/>
                  </a:cubicBezTo>
                  <a:lnTo>
                    <a:pt x="0" y="224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28" name="Text Box 240"/>
            <p:cNvSpPr txBox="1">
              <a:spLocks noChangeArrowheads="1"/>
            </p:cNvSpPr>
            <p:nvPr/>
          </p:nvSpPr>
          <p:spPr bwMode="auto">
            <a:xfrm>
              <a:off x="3456" y="2640"/>
              <a:ext cx="768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Distri-bution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529" name="Text Box 241"/>
            <p:cNvSpPr txBox="1">
              <a:spLocks noChangeArrowheads="1"/>
            </p:cNvSpPr>
            <p:nvPr/>
          </p:nvSpPr>
          <p:spPr bwMode="auto">
            <a:xfrm>
              <a:off x="1584" y="2640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latin typeface="Times New Roman" pitchFamily="18" charset="0"/>
                </a:rPr>
                <a:t>Transmission</a:t>
              </a:r>
              <a:endParaRPr lang="en-US" altLang="en-US" dirty="0">
                <a:latin typeface="Times New Roman" pitchFamily="18" charset="0"/>
              </a:endParaRPr>
            </a:p>
          </p:txBody>
        </p:sp>
        <p:sp>
          <p:nvSpPr>
            <p:cNvPr id="12530" name="Text Box 242"/>
            <p:cNvSpPr txBox="1">
              <a:spLocks noChangeArrowheads="1"/>
            </p:cNvSpPr>
            <p:nvPr/>
          </p:nvSpPr>
          <p:spPr bwMode="auto">
            <a:xfrm>
              <a:off x="144" y="2640"/>
              <a:ext cx="1200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b="1">
                  <a:latin typeface="Times New Roman" pitchFamily="18" charset="0"/>
                </a:rPr>
                <a:t>Energy</a:t>
              </a:r>
            </a:p>
            <a:p>
              <a:pPr algn="ctr"/>
              <a:r>
                <a:rPr lang="en-US" altLang="en-US" b="1">
                  <a:latin typeface="Times New Roman" pitchFamily="18" charset="0"/>
                </a:rPr>
                <a:t>Supply</a:t>
              </a:r>
              <a:endParaRPr lang="en-US" altLang="en-US">
                <a:latin typeface="Times New Roman" pitchFamily="18" charset="0"/>
              </a:endParaRPr>
            </a:p>
          </p:txBody>
        </p:sp>
        <p:sp>
          <p:nvSpPr>
            <p:cNvPr id="12531" name="Arc 243"/>
            <p:cNvSpPr>
              <a:spLocks/>
            </p:cNvSpPr>
            <p:nvPr/>
          </p:nvSpPr>
          <p:spPr bwMode="auto">
            <a:xfrm>
              <a:off x="2592" y="1781"/>
              <a:ext cx="295" cy="87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1600 w 21600"/>
                <a:gd name="T1" fmla="*/ 0 h 21600"/>
                <a:gd name="T2" fmla="*/ 0 w 21600"/>
                <a:gd name="T3" fmla="*/ 21600 h 21600"/>
                <a:gd name="T4" fmla="*/ 0 w 21600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2" name="Rectangle 244"/>
            <p:cNvSpPr>
              <a:spLocks noChangeArrowheads="1"/>
            </p:cNvSpPr>
            <p:nvPr/>
          </p:nvSpPr>
          <p:spPr bwMode="auto">
            <a:xfrm>
              <a:off x="3712" y="3360"/>
              <a:ext cx="1088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80962" tIns="41275" rIns="80962" bIns="41275">
              <a:spAutoFit/>
            </a:bodyPr>
            <a:lstStyle>
              <a:lvl1pPr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401638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804863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206500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609725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0669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5241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9813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4385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en-US" b="1">
                  <a:latin typeface="Times New Roman" pitchFamily="18" charset="0"/>
                </a:rPr>
                <a:t>Fort Collins</a:t>
              </a:r>
            </a:p>
            <a:p>
              <a:pPr algn="ctr"/>
              <a:r>
                <a:rPr lang="en-US" altLang="en-US" b="1">
                  <a:latin typeface="Times New Roman" pitchFamily="18" charset="0"/>
                </a:rPr>
                <a:t>Utilities</a:t>
              </a:r>
            </a:p>
          </p:txBody>
        </p:sp>
        <p:sp>
          <p:nvSpPr>
            <p:cNvPr id="12533" name="Rectangle 245"/>
            <p:cNvSpPr>
              <a:spLocks noChangeArrowheads="1"/>
            </p:cNvSpPr>
            <p:nvPr/>
          </p:nvSpPr>
          <p:spPr bwMode="auto">
            <a:xfrm>
              <a:off x="144" y="1200"/>
              <a:ext cx="1152" cy="2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4" name="Rectangle 246"/>
            <p:cNvSpPr>
              <a:spLocks noChangeArrowheads="1"/>
            </p:cNvSpPr>
            <p:nvPr/>
          </p:nvSpPr>
          <p:spPr bwMode="auto">
            <a:xfrm>
              <a:off x="1296" y="1200"/>
              <a:ext cx="2016" cy="2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5" name="Rectangle 247"/>
            <p:cNvSpPr>
              <a:spLocks noChangeArrowheads="1"/>
            </p:cNvSpPr>
            <p:nvPr/>
          </p:nvSpPr>
          <p:spPr bwMode="auto">
            <a:xfrm>
              <a:off x="3312" y="1200"/>
              <a:ext cx="960" cy="206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dash"/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6" name="Rectangle 248"/>
            <p:cNvSpPr>
              <a:spLocks noChangeArrowheads="1"/>
            </p:cNvSpPr>
            <p:nvPr/>
          </p:nvSpPr>
          <p:spPr bwMode="auto">
            <a:xfrm>
              <a:off x="1056" y="3360"/>
              <a:ext cx="1536" cy="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0962" tIns="41275" rIns="80962" bIns="41275">
              <a:spAutoFit/>
            </a:bodyPr>
            <a:lstStyle>
              <a:lvl1pPr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401638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804863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206500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609725" defTabSz="804863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0669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5241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9813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438525" defTabSz="8048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r>
                <a:rPr lang="en-US" altLang="en-US" b="1">
                  <a:latin typeface="Times New Roman" pitchFamily="18" charset="0"/>
                </a:rPr>
                <a:t>Platte River</a:t>
              </a:r>
            </a:p>
            <a:p>
              <a:r>
                <a:rPr lang="en-US" altLang="en-US" b="1">
                  <a:latin typeface="Times New Roman" pitchFamily="18" charset="0"/>
                </a:rPr>
                <a:t>Power Authority</a:t>
              </a:r>
            </a:p>
          </p:txBody>
        </p:sp>
        <p:sp>
          <p:nvSpPr>
            <p:cNvPr id="12537" name="Line 249"/>
            <p:cNvSpPr>
              <a:spLocks noChangeShapeType="1"/>
            </p:cNvSpPr>
            <p:nvPr/>
          </p:nvSpPr>
          <p:spPr bwMode="auto">
            <a:xfrm>
              <a:off x="4224" y="2064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8" name="Line 250"/>
            <p:cNvSpPr>
              <a:spLocks noChangeShapeType="1"/>
            </p:cNvSpPr>
            <p:nvPr/>
          </p:nvSpPr>
          <p:spPr bwMode="auto">
            <a:xfrm>
              <a:off x="4224" y="2160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39" name="Line 251"/>
            <p:cNvSpPr>
              <a:spLocks noChangeShapeType="1"/>
            </p:cNvSpPr>
            <p:nvPr/>
          </p:nvSpPr>
          <p:spPr bwMode="auto">
            <a:xfrm>
              <a:off x="4224" y="2112"/>
              <a:ext cx="19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40" name="Object 252"/>
            <p:cNvGraphicFramePr>
              <a:graphicFrameLocks noChangeAspect="1"/>
            </p:cNvGraphicFramePr>
            <p:nvPr/>
          </p:nvGraphicFramePr>
          <p:xfrm>
            <a:off x="4416" y="1392"/>
            <a:ext cx="1126" cy="13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7" name="Clip" r:id="rId3" imgW="2826720" imgH="3497040" progId="MS_ClipArt_Gallery.2">
                    <p:embed/>
                  </p:oleObj>
                </mc:Choice>
                <mc:Fallback>
                  <p:oleObj name="Clip" r:id="rId3" imgW="2826720" imgH="349704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6" y="1392"/>
                          <a:ext cx="1126" cy="13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41" name="Text Box 253"/>
            <p:cNvSpPr txBox="1">
              <a:spLocks noChangeArrowheads="1"/>
            </p:cNvSpPr>
            <p:nvPr/>
          </p:nvSpPr>
          <p:spPr bwMode="auto">
            <a:xfrm>
              <a:off x="4272" y="2784"/>
              <a:ext cx="14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>
                  <a:latin typeface="Times New Roman" pitchFamily="18" charset="0"/>
                </a:rPr>
                <a:t>Customers</a:t>
              </a:r>
            </a:p>
          </p:txBody>
        </p:sp>
        <p:sp>
          <p:nvSpPr>
            <p:cNvPr id="12542" name="Line 254"/>
            <p:cNvSpPr>
              <a:spLocks noChangeShapeType="1"/>
            </p:cNvSpPr>
            <p:nvPr/>
          </p:nvSpPr>
          <p:spPr bwMode="auto">
            <a:xfrm flipH="1">
              <a:off x="528" y="3529"/>
              <a:ext cx="4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43" name="Line 255"/>
            <p:cNvSpPr>
              <a:spLocks noChangeShapeType="1"/>
            </p:cNvSpPr>
            <p:nvPr/>
          </p:nvSpPr>
          <p:spPr bwMode="auto">
            <a:xfrm>
              <a:off x="2248" y="355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2544" name="Object 25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45720536"/>
                </p:ext>
              </p:extLst>
            </p:nvPr>
          </p:nvGraphicFramePr>
          <p:xfrm>
            <a:off x="443" y="1274"/>
            <a:ext cx="555" cy="7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38" name="Photo Editor Photo" r:id="rId5" imgW="2758095" imgH="3886537" progId="MSPhotoEd.3">
                    <p:embed/>
                  </p:oleObj>
                </mc:Choice>
                <mc:Fallback>
                  <p:oleObj name="Photo Editor Photo" r:id="rId5" imgW="2758095" imgH="3886537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" y="1274"/>
                          <a:ext cx="555" cy="7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545" name="Line 257"/>
            <p:cNvSpPr>
              <a:spLocks noChangeShapeType="1"/>
            </p:cNvSpPr>
            <p:nvPr/>
          </p:nvSpPr>
          <p:spPr bwMode="auto">
            <a:xfrm flipH="1">
              <a:off x="3312" y="3552"/>
              <a:ext cx="34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46" name="Line 258"/>
            <p:cNvSpPr>
              <a:spLocks noChangeShapeType="1"/>
            </p:cNvSpPr>
            <p:nvPr/>
          </p:nvSpPr>
          <p:spPr bwMode="auto">
            <a:xfrm>
              <a:off x="4848" y="3552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547" name="Rectangle 259"/>
          <p:cNvSpPr>
            <a:spLocks noGrp="1" noChangeArrowheads="1"/>
          </p:cNvSpPr>
          <p:nvPr>
            <p:ph type="body" idx="1"/>
          </p:nvPr>
        </p:nvSpPr>
        <p:spPr>
          <a:xfrm>
            <a:off x="1450976" y="5710382"/>
            <a:ext cx="6172200" cy="609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altLang="en-US" sz="2000" dirty="0"/>
              <a:t>PRPA services Fort Collins, Longmont, Estes Park and Loveland</a:t>
            </a:r>
          </a:p>
        </p:txBody>
      </p:sp>
      <p:sp>
        <p:nvSpPr>
          <p:cNvPr id="12548" name="Text Box 260"/>
          <p:cNvSpPr txBox="1">
            <a:spLocks noChangeArrowheads="1"/>
          </p:cNvSpPr>
          <p:nvPr/>
        </p:nvSpPr>
        <p:spPr bwMode="auto">
          <a:xfrm>
            <a:off x="3048000" y="1600200"/>
            <a:ext cx="11636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115 – 230 kV</a:t>
            </a:r>
          </a:p>
        </p:txBody>
      </p:sp>
      <p:sp>
        <p:nvSpPr>
          <p:cNvPr id="12549" name="Text Box 261"/>
          <p:cNvSpPr txBox="1">
            <a:spLocks noChangeArrowheads="1"/>
          </p:cNvSpPr>
          <p:nvPr/>
        </p:nvSpPr>
        <p:spPr bwMode="auto">
          <a:xfrm>
            <a:off x="5715000" y="1600200"/>
            <a:ext cx="7635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/>
              <a:t>13.2 kV</a:t>
            </a:r>
          </a:p>
        </p:txBody>
      </p:sp>
      <p:pic>
        <p:nvPicPr>
          <p:cNvPr id="3074" name="Picture 2" descr="C:\Users\pbauleo\Desktop\maxresdefault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2616" y="2837007"/>
            <a:ext cx="1732843" cy="97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63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Bill Components</a:t>
            </a:r>
            <a:br>
              <a:rPr lang="en-US" dirty="0"/>
            </a:br>
            <a:r>
              <a:rPr lang="en-US" dirty="0"/>
              <a:t>Large Commercial &amp; Industrial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941" y="1471472"/>
            <a:ext cx="8535337" cy="454044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Energy: (~$0.04/kWh, seasonal dependent)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How many kWh you used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Known at the end of the month</a:t>
            </a:r>
            <a:endParaRPr lang="en-US" sz="2000" dirty="0"/>
          </a:p>
          <a:p>
            <a:endParaRPr lang="en-US" sz="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Facility demand: (~$9.5/kW*)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u="sng" dirty="0"/>
              <a:t>Your</a:t>
            </a:r>
            <a:r>
              <a:rPr lang="en-US" sz="2000" dirty="0"/>
              <a:t> highest hourly demand in the month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Known at the end of the month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endParaRPr lang="en-US" sz="8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Coincident peak (~$14.5/kW* summer, or ~$11/kW* winter)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Summer is June, July, August and September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Your demand at the time of PRPA monthly peak (peak hour)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sz="2000" i="1" dirty="0"/>
              <a:t>Known at the end of the month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098" name="Picture 2" descr="C:\Users\pbauleo\Desktop\money-bag-308983_960_72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449" y="1471472"/>
            <a:ext cx="1355909" cy="158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3E490-1649-4B88-8958-C09B1EEE4DEB}"/>
              </a:ext>
            </a:extLst>
          </p:cNvPr>
          <p:cNvSpPr txBox="1"/>
          <p:nvPr/>
        </p:nvSpPr>
        <p:spPr>
          <a:xfrm>
            <a:off x="1119642" y="6356042"/>
            <a:ext cx="723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(*) The cost is set by your specific electric rate, like E300, E400, etc. </a:t>
            </a:r>
          </a:p>
        </p:txBody>
      </p:sp>
    </p:spTree>
    <p:extLst>
      <p:ext uri="{BB962C8B-B14F-4D97-AF65-F5344CB8AC3E}">
        <p14:creationId xmlns:p14="http://schemas.microsoft.com/office/powerpoint/2010/main" val="119405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498" y="308758"/>
            <a:ext cx="7765696" cy="834800"/>
          </a:xfrm>
        </p:spPr>
        <p:txBody>
          <a:bodyPr/>
          <a:lstStyle/>
          <a:p>
            <a:r>
              <a:rPr lang="en-US" dirty="0"/>
              <a:t>Facility Demand</a:t>
            </a:r>
            <a:br>
              <a:rPr lang="en-US" dirty="0"/>
            </a:br>
            <a:r>
              <a:rPr lang="en-US" dirty="0"/>
              <a:t>and Coincident Peak Demand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95833"/>
            <a:ext cx="8811490" cy="466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310D4-8B13-479C-A884-77C790A7E62A}"/>
              </a:ext>
            </a:extLst>
          </p:cNvPr>
          <p:cNvSpPr txBox="1"/>
          <p:nvPr/>
        </p:nvSpPr>
        <p:spPr>
          <a:xfrm>
            <a:off x="2873188" y="5656385"/>
            <a:ext cx="339762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Day of the Month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74530-F159-40EF-BC9D-325FC803591F}"/>
              </a:ext>
            </a:extLst>
          </p:cNvPr>
          <p:cNvGrpSpPr/>
          <p:nvPr/>
        </p:nvGrpSpPr>
        <p:grpSpPr>
          <a:xfrm>
            <a:off x="2590800" y="1407597"/>
            <a:ext cx="3729316" cy="1076325"/>
            <a:chOff x="2590800" y="1407597"/>
            <a:chExt cx="3729316" cy="107632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590800" y="1874322"/>
              <a:ext cx="609600" cy="60960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84495D0-ACF0-44C6-AEDA-EAB1C000CD3D}"/>
                </a:ext>
              </a:extLst>
            </p:cNvPr>
            <p:cNvGrpSpPr/>
            <p:nvPr/>
          </p:nvGrpSpPr>
          <p:grpSpPr>
            <a:xfrm>
              <a:off x="3228357" y="1407597"/>
              <a:ext cx="3091759" cy="400110"/>
              <a:chOff x="3228357" y="1407597"/>
              <a:chExt cx="3091759" cy="400110"/>
            </a:xfrm>
          </p:grpSpPr>
          <p:sp>
            <p:nvSpPr>
              <p:cNvPr id="6" name="Text Box 8"/>
              <p:cNvSpPr txBox="1">
                <a:spLocks noChangeArrowheads="1"/>
              </p:cNvSpPr>
              <p:nvPr/>
            </p:nvSpPr>
            <p:spPr bwMode="auto">
              <a:xfrm>
                <a:off x="3228357" y="1407597"/>
                <a:ext cx="1736374" cy="40011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2000" b="1" dirty="0"/>
                  <a:t>Facility Peak</a:t>
                </a: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9B0F69F-4FFF-41EF-817F-E25610287563}"/>
                  </a:ext>
                </a:extLst>
              </p:cNvPr>
              <p:cNvSpPr txBox="1"/>
              <p:nvPr/>
            </p:nvSpPr>
            <p:spPr>
              <a:xfrm>
                <a:off x="5000524" y="1438375"/>
                <a:ext cx="13195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(~$9.5/kW)</a:t>
                </a:r>
              </a:p>
            </p:txBody>
          </p:sp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7D366B-08F1-4E73-B3B0-D364508EC4E9}"/>
              </a:ext>
            </a:extLst>
          </p:cNvPr>
          <p:cNvGrpSpPr/>
          <p:nvPr/>
        </p:nvGrpSpPr>
        <p:grpSpPr>
          <a:xfrm>
            <a:off x="2445130" y="3738562"/>
            <a:ext cx="4856198" cy="1314510"/>
            <a:chOff x="2445130" y="3738562"/>
            <a:chExt cx="4856198" cy="1314510"/>
          </a:xfrm>
        </p:grpSpPr>
        <p:sp>
          <p:nvSpPr>
            <p:cNvPr id="14" name="Line 5"/>
            <p:cNvSpPr>
              <a:spLocks noChangeShapeType="1"/>
            </p:cNvSpPr>
            <p:nvPr/>
          </p:nvSpPr>
          <p:spPr bwMode="auto">
            <a:xfrm flipH="1" flipV="1">
              <a:off x="3550722" y="3738562"/>
              <a:ext cx="0" cy="914400"/>
            </a:xfrm>
            <a:prstGeom prst="line">
              <a:avLst/>
            </a:prstGeom>
            <a:noFill/>
            <a:ln w="476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C7C00C8-B82A-48FE-BB84-691186323BEC}"/>
                </a:ext>
              </a:extLst>
            </p:cNvPr>
            <p:cNvGrpSpPr/>
            <p:nvPr/>
          </p:nvGrpSpPr>
          <p:grpSpPr>
            <a:xfrm>
              <a:off x="2445130" y="4652962"/>
              <a:ext cx="4856198" cy="400110"/>
              <a:chOff x="2445130" y="4652962"/>
              <a:chExt cx="4856198" cy="400110"/>
            </a:xfrm>
          </p:grpSpPr>
          <p:sp>
            <p:nvSpPr>
              <p:cNvPr id="15" name="Text Box 9"/>
              <p:cNvSpPr txBox="1">
                <a:spLocks noChangeArrowheads="1"/>
              </p:cNvSpPr>
              <p:nvPr/>
            </p:nvSpPr>
            <p:spPr bwMode="auto">
              <a:xfrm>
                <a:off x="2445130" y="4652962"/>
                <a:ext cx="2211183" cy="40011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000" b="1" dirty="0"/>
                  <a:t>PRPA Peak Hour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704845-C5CA-40DD-9A77-0DBD5B407D64}"/>
                  </a:ext>
                </a:extLst>
              </p:cNvPr>
              <p:cNvSpPr txBox="1"/>
              <p:nvPr/>
            </p:nvSpPr>
            <p:spPr>
              <a:xfrm>
                <a:off x="4754925" y="4654348"/>
                <a:ext cx="254640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(~$11/kW or $14.5/kW)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548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Bill Breakdown</a:t>
            </a:r>
            <a:br>
              <a:rPr lang="en-US" dirty="0"/>
            </a:br>
            <a:r>
              <a:rPr lang="en-US" dirty="0"/>
              <a:t>What can I do to save?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2240" y="1874924"/>
            <a:ext cx="6255037" cy="397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16434" y="2310564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Set by all hours </a:t>
            </a:r>
          </a:p>
          <a:p>
            <a:pPr algn="ctr"/>
            <a:r>
              <a:rPr lang="en-US" i="1" dirty="0"/>
              <a:t>of the month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5279" y="1987398"/>
            <a:ext cx="2044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Set by only 1 hour</a:t>
            </a:r>
          </a:p>
          <a:p>
            <a:pPr algn="ctr"/>
            <a:r>
              <a:rPr lang="en-US" i="1" dirty="0"/>
              <a:t>of the month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986" y="4876247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/>
              <a:t>Set by only 1 hour </a:t>
            </a:r>
          </a:p>
          <a:p>
            <a:pPr algn="ctr"/>
            <a:r>
              <a:rPr lang="en-US" i="1" dirty="0"/>
              <a:t>of the month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01838" y="3154940"/>
            <a:ext cx="1736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Have to be efficient all hours of the month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02001"/>
            <a:ext cx="1838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accent4">
                    <a:lumMod val="50000"/>
                  </a:schemeClr>
                </a:solidFill>
              </a:rPr>
              <a:t>Have to schedule processes every day of the month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57612" y="5509962"/>
            <a:ext cx="3999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FF0000"/>
                </a:solidFill>
              </a:rPr>
              <a:t>Have to shift processes, </a:t>
            </a:r>
          </a:p>
          <a:p>
            <a:pPr algn="ctr"/>
            <a:r>
              <a:rPr lang="en-US" b="1" i="1" dirty="0">
                <a:solidFill>
                  <a:srgbClr val="FF0000"/>
                </a:solidFill>
              </a:rPr>
              <a:t>maybe 8 </a:t>
            </a:r>
            <a:r>
              <a:rPr lang="en-US" b="1" i="1" dirty="0" err="1">
                <a:solidFill>
                  <a:srgbClr val="FF0000"/>
                </a:solidFill>
              </a:rPr>
              <a:t>hrs</a:t>
            </a:r>
            <a:r>
              <a:rPr lang="en-US" b="1" i="1" dirty="0">
                <a:solidFill>
                  <a:srgbClr val="FF0000"/>
                </a:solidFill>
              </a:rPr>
              <a:t>/month</a:t>
            </a:r>
          </a:p>
        </p:txBody>
      </p:sp>
    </p:spTree>
    <p:extLst>
      <p:ext uri="{BB962C8B-B14F-4D97-AF65-F5344CB8AC3E}">
        <p14:creationId xmlns:p14="http://schemas.microsoft.com/office/powerpoint/2010/main" val="3606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5159-D578-4EEC-96B0-7A3D08579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498" y="376518"/>
            <a:ext cx="7765696" cy="767039"/>
          </a:xfrm>
        </p:spPr>
        <p:txBody>
          <a:bodyPr/>
          <a:lstStyle/>
          <a:p>
            <a:r>
              <a:rPr lang="en-US" dirty="0"/>
              <a:t>Peak Hour and </a:t>
            </a:r>
            <a:br>
              <a:rPr lang="en-US" dirty="0"/>
            </a:br>
            <a:r>
              <a:rPr lang="en-US" dirty="0"/>
              <a:t>the end of the month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6E8F6-9CF2-4A3A-80E6-D84D3E417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665" y="3684989"/>
            <a:ext cx="8696669" cy="1051805"/>
          </a:xfrm>
        </p:spPr>
        <p:txBody>
          <a:bodyPr/>
          <a:lstStyle/>
          <a:p>
            <a:pPr algn="ctr"/>
            <a:r>
              <a:rPr lang="en-US" dirty="0"/>
              <a:t>It is equivalent to “Which milestone will you hit your fastest speed in your commute between Fort Collins and Longmont?”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D02FBF-F8DC-4EC9-BE8A-999964A909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336A68-D5C4-EF40-B998-6E375F9C805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637271-EF2C-4B0F-B922-7CAB9191E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608" y="1489221"/>
            <a:ext cx="3299249" cy="193977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7D074-7C59-45C2-A2F4-1DCC6BEF5B32}"/>
              </a:ext>
            </a:extLst>
          </p:cNvPr>
          <p:cNvSpPr txBox="1">
            <a:spLocks/>
          </p:cNvSpPr>
          <p:nvPr/>
        </p:nvSpPr>
        <p:spPr>
          <a:xfrm>
            <a:off x="433946" y="1627655"/>
            <a:ext cx="4496641" cy="1808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“Peak Hour” is the hour of the month when most electricity was used by the Sister Cities.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5E77BCB-2CB4-4088-B9A3-DA900805C794}"/>
              </a:ext>
            </a:extLst>
          </p:cNvPr>
          <p:cNvSpPr txBox="1">
            <a:spLocks/>
          </p:cNvSpPr>
          <p:nvPr/>
        </p:nvSpPr>
        <p:spPr>
          <a:xfrm>
            <a:off x="223665" y="4874776"/>
            <a:ext cx="8696669" cy="10518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You need to be at your destination to know where was the fastest speed </a:t>
            </a:r>
            <a:r>
              <a:rPr lang="en-US" i="1" u="sng" dirty="0"/>
              <a:t>(the peak) </a:t>
            </a:r>
            <a:r>
              <a:rPr lang="en-US" dirty="0"/>
              <a:t>and where it was </a:t>
            </a:r>
            <a:r>
              <a:rPr lang="en-US" i="1" u="sng" dirty="0"/>
              <a:t>(the peak hour) </a:t>
            </a:r>
            <a:r>
              <a:rPr lang="en-US" dirty="0"/>
              <a:t>?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342900"/>
            <a:ext cx="7315200" cy="762000"/>
          </a:xfrm>
        </p:spPr>
        <p:txBody>
          <a:bodyPr/>
          <a:lstStyle/>
          <a:p>
            <a:pPr eaLnBrk="1" hangingPunct="1"/>
            <a:r>
              <a:rPr lang="en-US" altLang="en-US" dirty="0"/>
              <a:t>Peak Hour Occurrence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248400" cy="4800600"/>
          </a:xfrm>
        </p:spPr>
        <p:txBody>
          <a:bodyPr/>
          <a:lstStyle/>
          <a:p>
            <a:pPr eaLnBrk="1" hangingPunct="1"/>
            <a:r>
              <a:rPr lang="en-US" altLang="en-US" dirty="0"/>
              <a:t>Tend to happens on weekdays</a:t>
            </a:r>
          </a:p>
          <a:p>
            <a:pPr lvl="1" eaLnBrk="1" hangingPunct="1"/>
            <a:r>
              <a:rPr lang="en-US" altLang="en-US" sz="2000" dirty="0"/>
              <a:t>Rare (but known) weekend Peak Hours</a:t>
            </a:r>
          </a:p>
          <a:p>
            <a:pPr lvl="1" eaLnBrk="1" hangingPunct="1"/>
            <a:endParaRPr lang="en-US" altLang="en-US" sz="2000" dirty="0"/>
          </a:p>
          <a:p>
            <a:pPr eaLnBrk="1" hangingPunct="1"/>
            <a:r>
              <a:rPr lang="en-US" altLang="en-US" dirty="0"/>
              <a:t>Summer (AC load)</a:t>
            </a:r>
          </a:p>
          <a:p>
            <a:pPr lvl="1" eaLnBrk="1" hangingPunct="1"/>
            <a:r>
              <a:rPr lang="en-US" altLang="en-US" sz="2000" dirty="0"/>
              <a:t>Between 2 to 6 pm on a very hot afternoon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Winter (Lights + Electric Heat)</a:t>
            </a:r>
          </a:p>
          <a:p>
            <a:pPr lvl="1" eaLnBrk="1" hangingPunct="1"/>
            <a:r>
              <a:rPr lang="en-US" altLang="en-US" sz="2000" dirty="0"/>
              <a:t>Between 6 to 9 pm on a very cold evening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Spring/Fall</a:t>
            </a:r>
          </a:p>
          <a:p>
            <a:pPr lvl="1" eaLnBrk="1" hangingPunct="1"/>
            <a:r>
              <a:rPr lang="en-US" altLang="en-US" sz="2000" dirty="0"/>
              <a:t>Anytime from noon to 9 pm (weather driven)</a:t>
            </a:r>
          </a:p>
        </p:txBody>
      </p:sp>
      <p:pic>
        <p:nvPicPr>
          <p:cNvPr id="8196" name="Picture 4" descr="prague_cl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1063" y="1390650"/>
            <a:ext cx="31829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6333331" y="5648325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" pitchFamily="18" charset="0"/>
              </a:rPr>
              <a:t>Prague Astronomical Clock</a:t>
            </a:r>
            <a:r>
              <a:rPr lang="en-US" altLang="en-US" dirty="0">
                <a:latin typeface="Times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177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476375" y="342900"/>
            <a:ext cx="7315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en-US"/>
              <a:t>Peak Hour Occurrence</a:t>
            </a:r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49A96-B4F9-4300-B8DA-48137503C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856" y="1371347"/>
            <a:ext cx="6700016" cy="486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0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ity Colors 1">
      <a:dk1>
        <a:srgbClr val="262626"/>
      </a:dk1>
      <a:lt1>
        <a:sysClr val="window" lastClr="FFFFFF"/>
      </a:lt1>
      <a:dk2>
        <a:srgbClr val="00467D"/>
      </a:dk2>
      <a:lt2>
        <a:srgbClr val="66C0FF"/>
      </a:lt2>
      <a:accent1>
        <a:srgbClr val="569FD3"/>
      </a:accent1>
      <a:accent2>
        <a:srgbClr val="5A471C"/>
      </a:accent2>
      <a:accent3>
        <a:srgbClr val="F58220"/>
      </a:accent3>
      <a:accent4>
        <a:srgbClr val="439639"/>
      </a:accent4>
      <a:accent5>
        <a:srgbClr val="B5121B"/>
      </a:accent5>
      <a:accent6>
        <a:srgbClr val="E6B122"/>
      </a:accent6>
      <a:hlink>
        <a:srgbClr val="00467F"/>
      </a:hlink>
      <a:folHlink>
        <a:srgbClr val="B4B6B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18762</TotalTime>
  <Words>1266</Words>
  <Application>Microsoft Office PowerPoint</Application>
  <PresentationFormat>On-screen Show (4:3)</PresentationFormat>
  <Paragraphs>256</Paragraphs>
  <Slides>28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Lucida Grande</vt:lpstr>
      <vt:lpstr>Times</vt:lpstr>
      <vt:lpstr>Times New Roman</vt:lpstr>
      <vt:lpstr>Office Theme</vt:lpstr>
      <vt:lpstr>Clip</vt:lpstr>
      <vt:lpstr>Photo Editor Photo</vt:lpstr>
      <vt:lpstr>Demand Management Options for Commercial Customers  Pablo Bauleo, Ph.D. Sr. Energy Services Engineer Fort Collins Utilities  </vt:lpstr>
      <vt:lpstr>Outline</vt:lpstr>
      <vt:lpstr>PRPA and Fort Collins Utilities</vt:lpstr>
      <vt:lpstr>Electric Bill Components Large Commercial &amp; Industrial</vt:lpstr>
      <vt:lpstr>Facility Demand and Coincident Peak Demand</vt:lpstr>
      <vt:lpstr>Energy Bill Breakdown What can I do to save?</vt:lpstr>
      <vt:lpstr>Peak Hour and  the end of the month</vt:lpstr>
      <vt:lpstr>Peak Hour Occurrence</vt:lpstr>
      <vt:lpstr>PowerPoint Presentation</vt:lpstr>
      <vt:lpstr>Tools</vt:lpstr>
      <vt:lpstr>Conservation Events</vt:lpstr>
      <vt:lpstr>Conservation Events</vt:lpstr>
      <vt:lpstr>Peakload Page http://fcgov.com/peakload</vt:lpstr>
      <vt:lpstr>Peakload page http://fcgov.com/peakload</vt:lpstr>
      <vt:lpstr>Peak Hour History</vt:lpstr>
      <vt:lpstr>Email Notification</vt:lpstr>
      <vt:lpstr>Email Notification Sample</vt:lpstr>
      <vt:lpstr>Email Notification Sample</vt:lpstr>
      <vt:lpstr>Email Notification Sample</vt:lpstr>
      <vt:lpstr>How about automated response?</vt:lpstr>
      <vt:lpstr>OpenAD… what?</vt:lpstr>
      <vt:lpstr>OpenADR Lingo</vt:lpstr>
      <vt:lpstr>OpenADR  and other protocols </vt:lpstr>
      <vt:lpstr>Implementing  OpenADR in your facility</vt:lpstr>
      <vt:lpstr>Summary of Tools</vt:lpstr>
      <vt:lpstr>Summary of Tools (cont’d)</vt:lpstr>
      <vt:lpstr>PowerPoint Presentation</vt:lpstr>
      <vt:lpstr>Thanks!</vt:lpstr>
    </vt:vector>
  </TitlesOfParts>
  <Company>City of Fort Collins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 Smith</dc:creator>
  <cp:lastModifiedBy>Pablo Bauleo</cp:lastModifiedBy>
  <cp:revision>490</cp:revision>
  <cp:lastPrinted>2016-07-28T18:48:54Z</cp:lastPrinted>
  <dcterms:created xsi:type="dcterms:W3CDTF">2014-03-18T14:24:33Z</dcterms:created>
  <dcterms:modified xsi:type="dcterms:W3CDTF">2020-09-15T15:34:36Z</dcterms:modified>
</cp:coreProperties>
</file>